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668" r:id="rId2"/>
    <p:sldId id="256" r:id="rId3"/>
    <p:sldId id="629" r:id="rId4"/>
    <p:sldId id="647" r:id="rId5"/>
    <p:sldId id="641" r:id="rId6"/>
    <p:sldId id="701" r:id="rId7"/>
    <p:sldId id="259" r:id="rId8"/>
    <p:sldId id="260" r:id="rId9"/>
    <p:sldId id="639" r:id="rId10"/>
    <p:sldId id="364" r:id="rId11"/>
    <p:sldId id="640" r:id="rId12"/>
    <p:sldId id="634" r:id="rId13"/>
    <p:sldId id="706" r:id="rId14"/>
    <p:sldId id="704" r:id="rId15"/>
    <p:sldId id="705" r:id="rId16"/>
    <p:sldId id="648" r:id="rId17"/>
    <p:sldId id="650" r:id="rId18"/>
    <p:sldId id="662" r:id="rId19"/>
    <p:sldId id="651" r:id="rId20"/>
    <p:sldId id="669" r:id="rId21"/>
    <p:sldId id="656" r:id="rId22"/>
    <p:sldId id="671" r:id="rId23"/>
    <p:sldId id="685" r:id="rId24"/>
    <p:sldId id="683" r:id="rId25"/>
    <p:sldId id="694" r:id="rId26"/>
    <p:sldId id="689" r:id="rId27"/>
    <p:sldId id="696" r:id="rId28"/>
    <p:sldId id="707" r:id="rId29"/>
    <p:sldId id="678" r:id="rId30"/>
    <p:sldId id="619" r:id="rId31"/>
    <p:sldId id="618" r:id="rId32"/>
  </p:sldIdLst>
  <p:sldSz cx="15846425" cy="10085388"/>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740893" algn="l" rtl="0" fontAlgn="base">
      <a:spcBef>
        <a:spcPct val="0"/>
      </a:spcBef>
      <a:spcAft>
        <a:spcPct val="0"/>
      </a:spcAft>
      <a:defRPr kern="1200">
        <a:solidFill>
          <a:schemeClr val="tx1"/>
        </a:solidFill>
        <a:latin typeface="Arial" charset="0"/>
        <a:ea typeface="+mn-ea"/>
        <a:cs typeface="+mn-cs"/>
      </a:defRPr>
    </a:lvl2pPr>
    <a:lvl3pPr marL="1481785" algn="l" rtl="0" fontAlgn="base">
      <a:spcBef>
        <a:spcPct val="0"/>
      </a:spcBef>
      <a:spcAft>
        <a:spcPct val="0"/>
      </a:spcAft>
      <a:defRPr kern="1200">
        <a:solidFill>
          <a:schemeClr val="tx1"/>
        </a:solidFill>
        <a:latin typeface="Arial" charset="0"/>
        <a:ea typeface="+mn-ea"/>
        <a:cs typeface="+mn-cs"/>
      </a:defRPr>
    </a:lvl3pPr>
    <a:lvl4pPr marL="2222678" algn="l" rtl="0" fontAlgn="base">
      <a:spcBef>
        <a:spcPct val="0"/>
      </a:spcBef>
      <a:spcAft>
        <a:spcPct val="0"/>
      </a:spcAft>
      <a:defRPr kern="1200">
        <a:solidFill>
          <a:schemeClr val="tx1"/>
        </a:solidFill>
        <a:latin typeface="Arial" charset="0"/>
        <a:ea typeface="+mn-ea"/>
        <a:cs typeface="+mn-cs"/>
      </a:defRPr>
    </a:lvl4pPr>
    <a:lvl5pPr marL="2963570" algn="l" rtl="0" fontAlgn="base">
      <a:spcBef>
        <a:spcPct val="0"/>
      </a:spcBef>
      <a:spcAft>
        <a:spcPct val="0"/>
      </a:spcAft>
      <a:defRPr kern="1200">
        <a:solidFill>
          <a:schemeClr val="tx1"/>
        </a:solidFill>
        <a:latin typeface="Arial" charset="0"/>
        <a:ea typeface="+mn-ea"/>
        <a:cs typeface="+mn-cs"/>
      </a:defRPr>
    </a:lvl5pPr>
    <a:lvl6pPr marL="3704463" algn="l" defTabSz="1481785" rtl="0" eaLnBrk="1" latinLnBrk="0" hangingPunct="1">
      <a:defRPr kern="1200">
        <a:solidFill>
          <a:schemeClr val="tx1"/>
        </a:solidFill>
        <a:latin typeface="Arial" charset="0"/>
        <a:ea typeface="+mn-ea"/>
        <a:cs typeface="+mn-cs"/>
      </a:defRPr>
    </a:lvl6pPr>
    <a:lvl7pPr marL="4445356" algn="l" defTabSz="1481785" rtl="0" eaLnBrk="1" latinLnBrk="0" hangingPunct="1">
      <a:defRPr kern="1200">
        <a:solidFill>
          <a:schemeClr val="tx1"/>
        </a:solidFill>
        <a:latin typeface="Arial" charset="0"/>
        <a:ea typeface="+mn-ea"/>
        <a:cs typeface="+mn-cs"/>
      </a:defRPr>
    </a:lvl7pPr>
    <a:lvl8pPr marL="5186248" algn="l" defTabSz="1481785" rtl="0" eaLnBrk="1" latinLnBrk="0" hangingPunct="1">
      <a:defRPr kern="1200">
        <a:solidFill>
          <a:schemeClr val="tx1"/>
        </a:solidFill>
        <a:latin typeface="Arial" charset="0"/>
        <a:ea typeface="+mn-ea"/>
        <a:cs typeface="+mn-cs"/>
      </a:defRPr>
    </a:lvl8pPr>
    <a:lvl9pPr marL="5927141" algn="l" defTabSz="1481785"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BA3E06"/>
    <a:srgbClr val="E44302"/>
    <a:srgbClr val="5E1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85" autoAdjust="0"/>
    <p:restoredTop sz="83355" autoAdjust="0"/>
  </p:normalViewPr>
  <p:slideViewPr>
    <p:cSldViewPr>
      <p:cViewPr varScale="1">
        <p:scale>
          <a:sx n="75" d="100"/>
          <a:sy n="75" d="100"/>
        </p:scale>
        <p:origin x="-96" y="-688"/>
      </p:cViewPr>
      <p:guideLst>
        <p:guide orient="horz" pos="3177"/>
        <p:guide pos="4991"/>
      </p:guideLst>
    </p:cSldViewPr>
  </p:slideViewPr>
  <p:outlineViewPr>
    <p:cViewPr>
      <p:scale>
        <a:sx n="33" d="100"/>
        <a:sy n="33" d="100"/>
      </p:scale>
      <p:origin x="0" y="14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E9E8B2-0E77-7043-B106-6240CABAFA87}" type="datetimeFigureOut">
              <a:rPr lang="fr-FR" smtClean="0"/>
              <a:t>10/04/19</a:t>
            </a:fld>
            <a:endParaRPr lang="fr-FR"/>
          </a:p>
        </p:txBody>
      </p:sp>
      <p:sp>
        <p:nvSpPr>
          <p:cNvPr id="4" name="Espace réservé de l'image des diapositives 3"/>
          <p:cNvSpPr>
            <a:spLocks noGrp="1" noRot="1" noChangeAspect="1"/>
          </p:cNvSpPr>
          <p:nvPr>
            <p:ph type="sldImg" idx="2"/>
          </p:nvPr>
        </p:nvSpPr>
        <p:spPr>
          <a:xfrm>
            <a:off x="736600" y="685800"/>
            <a:ext cx="53848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AD0F4C-A403-114E-8CAB-597FBF13B612}" type="slidenum">
              <a:rPr lang="fr-FR" smtClean="0"/>
              <a:t>‹#›</a:t>
            </a:fld>
            <a:endParaRPr lang="fr-FR"/>
          </a:p>
        </p:txBody>
      </p:sp>
    </p:spTree>
    <p:extLst>
      <p:ext uri="{BB962C8B-B14F-4D97-AF65-F5344CB8AC3E}">
        <p14:creationId xmlns:p14="http://schemas.microsoft.com/office/powerpoint/2010/main" val="1714989975"/>
      </p:ext>
    </p:extLst>
  </p:cSld>
  <p:clrMap bg1="lt1" tx1="dk1" bg2="lt2" tx2="dk2" accent1="accent1" accent2="accent2" accent3="accent3" accent4="accent4" accent5="accent5" accent6="accent6" hlink="hlink" folHlink="folHlink"/>
  <p:notesStyle>
    <a:lvl1pPr marL="0" algn="l" defTabSz="740893" rtl="0" eaLnBrk="1" latinLnBrk="0" hangingPunct="1">
      <a:defRPr sz="1900" kern="1200">
        <a:solidFill>
          <a:schemeClr val="tx1"/>
        </a:solidFill>
        <a:latin typeface="+mn-lt"/>
        <a:ea typeface="+mn-ea"/>
        <a:cs typeface="+mn-cs"/>
      </a:defRPr>
    </a:lvl1pPr>
    <a:lvl2pPr marL="740893" algn="l" defTabSz="740893" rtl="0" eaLnBrk="1" latinLnBrk="0" hangingPunct="1">
      <a:defRPr sz="1900" kern="1200">
        <a:solidFill>
          <a:schemeClr val="tx1"/>
        </a:solidFill>
        <a:latin typeface="+mn-lt"/>
        <a:ea typeface="+mn-ea"/>
        <a:cs typeface="+mn-cs"/>
      </a:defRPr>
    </a:lvl2pPr>
    <a:lvl3pPr marL="1481785" algn="l" defTabSz="740893" rtl="0" eaLnBrk="1" latinLnBrk="0" hangingPunct="1">
      <a:defRPr sz="1900" kern="1200">
        <a:solidFill>
          <a:schemeClr val="tx1"/>
        </a:solidFill>
        <a:latin typeface="+mn-lt"/>
        <a:ea typeface="+mn-ea"/>
        <a:cs typeface="+mn-cs"/>
      </a:defRPr>
    </a:lvl3pPr>
    <a:lvl4pPr marL="2222678" algn="l" defTabSz="740893" rtl="0" eaLnBrk="1" latinLnBrk="0" hangingPunct="1">
      <a:defRPr sz="1900" kern="1200">
        <a:solidFill>
          <a:schemeClr val="tx1"/>
        </a:solidFill>
        <a:latin typeface="+mn-lt"/>
        <a:ea typeface="+mn-ea"/>
        <a:cs typeface="+mn-cs"/>
      </a:defRPr>
    </a:lvl4pPr>
    <a:lvl5pPr marL="2963570" algn="l" defTabSz="740893" rtl="0" eaLnBrk="1" latinLnBrk="0" hangingPunct="1">
      <a:defRPr sz="1900" kern="1200">
        <a:solidFill>
          <a:schemeClr val="tx1"/>
        </a:solidFill>
        <a:latin typeface="+mn-lt"/>
        <a:ea typeface="+mn-ea"/>
        <a:cs typeface="+mn-cs"/>
      </a:defRPr>
    </a:lvl5pPr>
    <a:lvl6pPr marL="3704463" algn="l" defTabSz="740893" rtl="0" eaLnBrk="1" latinLnBrk="0" hangingPunct="1">
      <a:defRPr sz="1900" kern="1200">
        <a:solidFill>
          <a:schemeClr val="tx1"/>
        </a:solidFill>
        <a:latin typeface="+mn-lt"/>
        <a:ea typeface="+mn-ea"/>
        <a:cs typeface="+mn-cs"/>
      </a:defRPr>
    </a:lvl6pPr>
    <a:lvl7pPr marL="4445356" algn="l" defTabSz="740893" rtl="0" eaLnBrk="1" latinLnBrk="0" hangingPunct="1">
      <a:defRPr sz="1900" kern="1200">
        <a:solidFill>
          <a:schemeClr val="tx1"/>
        </a:solidFill>
        <a:latin typeface="+mn-lt"/>
        <a:ea typeface="+mn-ea"/>
        <a:cs typeface="+mn-cs"/>
      </a:defRPr>
    </a:lvl7pPr>
    <a:lvl8pPr marL="5186248" algn="l" defTabSz="740893" rtl="0" eaLnBrk="1" latinLnBrk="0" hangingPunct="1">
      <a:defRPr sz="1900" kern="1200">
        <a:solidFill>
          <a:schemeClr val="tx1"/>
        </a:solidFill>
        <a:latin typeface="+mn-lt"/>
        <a:ea typeface="+mn-ea"/>
        <a:cs typeface="+mn-cs"/>
      </a:defRPr>
    </a:lvl8pPr>
    <a:lvl9pPr marL="5927141" algn="l" defTabSz="740893"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cobatissons.fr/" TargetMode="External"/><Relationship Id="rId4" Type="http://schemas.openxmlformats.org/officeDocument/2006/relationships/hyperlink" Target="http://www.trihab.com/"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cobatissons.fr/" TargetMode="External"/><Relationship Id="rId4" Type="http://schemas.openxmlformats.org/officeDocument/2006/relationships/hyperlink" Target="http://www.trihab.com/"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Une pellicule vivable dans le COSMOS</a:t>
            </a:r>
          </a:p>
          <a:p>
            <a:r>
              <a:rPr lang="fr-FR" sz="1200" kern="1200" dirty="0" smtClean="0">
                <a:solidFill>
                  <a:schemeClr val="tx1"/>
                </a:solidFill>
                <a:effectLst/>
                <a:latin typeface="+mn-lt"/>
                <a:ea typeface="+mn-ea"/>
                <a:cs typeface="+mn-cs"/>
              </a:rPr>
              <a:t>  = un bien commun (l’air, l’eau, le sol, les forêts, … mais aussi les espaces de la ville, la rue, les places, les bâtiment publics,…)</a:t>
            </a:r>
          </a:p>
          <a:p>
            <a:r>
              <a:rPr lang="fr-FR" sz="1200" kern="1200" dirty="0" smtClean="0">
                <a:solidFill>
                  <a:schemeClr val="tx1"/>
                </a:solidFill>
                <a:effectLst/>
                <a:latin typeface="+mn-lt"/>
                <a:ea typeface="+mn-ea"/>
                <a:cs typeface="+mn-cs"/>
              </a:rPr>
              <a:t>Apprendre à gérer différemment = s’impliquer car c’est notre lieu de vie.</a:t>
            </a:r>
          </a:p>
          <a:p>
            <a:endParaRPr lang="fr-F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C’est POURQUOI il est intéressant de s’impliquer pour LA VILLE</a:t>
            </a:r>
            <a:r>
              <a:rPr lang="fr-FR" sz="1200" kern="1200" baseline="0" dirty="0" smtClean="0">
                <a:solidFill>
                  <a:schemeClr val="tx1"/>
                </a:solidFill>
                <a:effectLst/>
                <a:latin typeface="+mn-lt"/>
                <a:ea typeface="+mn-ea"/>
                <a:cs typeface="+mn-cs"/>
              </a:rPr>
              <a:t> et</a:t>
            </a:r>
            <a:r>
              <a:rPr lang="fr-FR" sz="1200" kern="1200" dirty="0" smtClean="0">
                <a:solidFill>
                  <a:schemeClr val="tx1"/>
                </a:solidFill>
                <a:effectLst/>
                <a:latin typeface="+mn-lt"/>
                <a:ea typeface="+mn-ea"/>
                <a:cs typeface="+mn-cs"/>
              </a:rPr>
              <a:t> son foyer ?</a:t>
            </a:r>
          </a:p>
          <a:p>
            <a:endParaRPr lang="fr-FR" dirty="0"/>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1</a:t>
            </a:fld>
            <a:endParaRPr lang="fr-FR"/>
          </a:p>
        </p:txBody>
      </p:sp>
    </p:spTree>
    <p:extLst>
      <p:ext uri="{BB962C8B-B14F-4D97-AF65-F5344CB8AC3E}">
        <p14:creationId xmlns:p14="http://schemas.microsoft.com/office/powerpoint/2010/main" val="1566083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CE4F109-8533-1C41-938B-9AADE8EDB72A}" type="slidenum">
              <a:rPr lang="fr-FR" smtClean="0"/>
              <a:t>18</a:t>
            </a:fld>
            <a:endParaRPr lang="fr-FR"/>
          </a:p>
        </p:txBody>
      </p:sp>
    </p:spTree>
    <p:extLst>
      <p:ext uri="{BB962C8B-B14F-4D97-AF65-F5344CB8AC3E}">
        <p14:creationId xmlns:p14="http://schemas.microsoft.com/office/powerpoint/2010/main" val="180562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4- BIODIVERSITE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D’habitude on cache la fosse septique, non !? Ici, on fait visiter l'assainissement : La </a:t>
            </a:r>
            <a:r>
              <a:rPr lang="fr-FR" sz="1200" kern="1200" dirty="0" err="1" smtClean="0">
                <a:solidFill>
                  <a:schemeClr val="tx1"/>
                </a:solidFill>
                <a:effectLst/>
                <a:latin typeface="+mn-lt"/>
                <a:ea typeface="+mn-ea"/>
                <a:cs typeface="+mn-cs"/>
              </a:rPr>
              <a:t>phytho</a:t>
            </a:r>
            <a:r>
              <a:rPr lang="fr-FR" sz="1200" kern="1200" dirty="0" smtClean="0">
                <a:solidFill>
                  <a:schemeClr val="tx1"/>
                </a:solidFill>
                <a:effectLst/>
                <a:latin typeface="+mn-lt"/>
                <a:ea typeface="+mn-ea"/>
                <a:cs typeface="+mn-cs"/>
              </a:rPr>
              <a:t> épuration  ET le potager, participent à la REPARATION de la perte de biodiversité d’un lieu. </a:t>
            </a:r>
          </a:p>
          <a:p>
            <a:r>
              <a:rPr lang="fr-FR" sz="1200" kern="1200" dirty="0" smtClean="0">
                <a:solidFill>
                  <a:schemeClr val="tx1"/>
                </a:solidFill>
                <a:effectLst/>
                <a:latin typeface="+mn-lt"/>
                <a:ea typeface="+mn-ea"/>
                <a:cs typeface="+mn-cs"/>
              </a:rPr>
              <a:t>Qualité de l’EAU</a:t>
            </a:r>
            <a:r>
              <a:rPr lang="fr-FR" sz="1200" kern="1200" baseline="0" dirty="0" smtClean="0">
                <a:solidFill>
                  <a:schemeClr val="tx1"/>
                </a:solidFill>
                <a:effectLst/>
                <a:latin typeface="+mn-lt"/>
                <a:ea typeface="+mn-ea"/>
                <a:cs typeface="+mn-cs"/>
              </a:rPr>
              <a:t> épurée</a:t>
            </a:r>
          </a:p>
          <a:p>
            <a:r>
              <a:rPr lang="fr-FR" sz="1200" kern="1200" baseline="0" dirty="0" smtClean="0">
                <a:solidFill>
                  <a:schemeClr val="tx1"/>
                </a:solidFill>
                <a:effectLst/>
                <a:latin typeface="+mn-lt"/>
                <a:ea typeface="+mn-ea"/>
                <a:cs typeface="+mn-cs"/>
              </a:rPr>
              <a:t>INSECTES</a:t>
            </a:r>
          </a:p>
          <a:p>
            <a:r>
              <a:rPr lang="fr-FR" sz="1200" kern="1200" baseline="0" dirty="0" smtClean="0">
                <a:solidFill>
                  <a:schemeClr val="tx1"/>
                </a:solidFill>
                <a:effectLst/>
                <a:latin typeface="+mn-lt"/>
                <a:ea typeface="+mn-ea"/>
                <a:cs typeface="+mn-cs"/>
              </a:rPr>
              <a:t>OISEAUX  Nichoirs</a:t>
            </a:r>
          </a:p>
          <a:p>
            <a:r>
              <a:rPr lang="fr-FR" sz="1200" kern="1200" baseline="0" dirty="0" smtClean="0">
                <a:solidFill>
                  <a:schemeClr val="tx1"/>
                </a:solidFill>
                <a:effectLst/>
                <a:latin typeface="+mn-lt"/>
                <a:ea typeface="+mn-ea"/>
                <a:cs typeface="+mn-cs"/>
              </a:rPr>
              <a:t>EAU pluviale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19</a:t>
            </a:fld>
            <a:endParaRPr lang="fr-FR"/>
          </a:p>
        </p:txBody>
      </p:sp>
    </p:spTree>
    <p:extLst>
      <p:ext uri="{BB962C8B-B14F-4D97-AF65-F5344CB8AC3E}">
        <p14:creationId xmlns:p14="http://schemas.microsoft.com/office/powerpoint/2010/main" val="139432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dirty="0" smtClean="0"/>
              <a:t>Contrat de Transition écologique GRASSE</a:t>
            </a:r>
            <a:r>
              <a:rPr lang="fr-FR" baseline="0" dirty="0" smtClean="0"/>
              <a:t> : Biodiversité</a:t>
            </a:r>
            <a:endParaRPr lang="fr-FR" dirty="0"/>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20</a:t>
            </a:fld>
            <a:endParaRPr lang="fr-FR"/>
          </a:p>
        </p:txBody>
      </p:sp>
    </p:spTree>
    <p:extLst>
      <p:ext uri="{BB962C8B-B14F-4D97-AF65-F5344CB8AC3E}">
        <p14:creationId xmlns:p14="http://schemas.microsoft.com/office/powerpoint/2010/main" val="351537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2- PROTECTIONS SOLAIRES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N’importe quel animal ou plante a développé des stratégies pour se protéger du froid et du chaud. Que cela soit dans le désert ou dans nos pays tempérés (pour combien de temps encore ?), en période de canicule, on se met à l’abri du Soleil !</a:t>
            </a: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21</a:t>
            </a:fld>
            <a:endParaRPr lang="fr-FR"/>
          </a:p>
        </p:txBody>
      </p:sp>
    </p:spTree>
    <p:extLst>
      <p:ext uri="{BB962C8B-B14F-4D97-AF65-F5344CB8AC3E}">
        <p14:creationId xmlns:p14="http://schemas.microsoft.com/office/powerpoint/2010/main" val="1394323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La COOPERATION</a:t>
            </a:r>
          </a:p>
          <a:p>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priorités pour la rénovation</a:t>
            </a:r>
            <a:r>
              <a:rPr lang="fr-FR" sz="1200" kern="1200" dirty="0" smtClean="0">
                <a:solidFill>
                  <a:schemeClr val="tx1"/>
                </a:solidFill>
                <a:effectLst/>
                <a:latin typeface="+mn-lt"/>
                <a:ea typeface="+mn-ea"/>
                <a:cs typeface="+mn-cs"/>
              </a:rPr>
              <a:t> : l’isolation par l’extérieur ITE et la protection solaire des baies vitrées. Permettre les </a:t>
            </a:r>
            <a:r>
              <a:rPr lang="fr-FR" sz="1200" kern="1200" dirty="0" err="1" smtClean="0">
                <a:solidFill>
                  <a:schemeClr val="tx1"/>
                </a:solidFill>
                <a:effectLst/>
                <a:latin typeface="+mn-lt"/>
                <a:ea typeface="+mn-ea"/>
                <a:cs typeface="+mn-cs"/>
              </a:rPr>
              <a:t>sur-élévations</a:t>
            </a:r>
            <a:r>
              <a:rPr lang="fr-FR" sz="1200" kern="1200" dirty="0" smtClean="0">
                <a:solidFill>
                  <a:schemeClr val="tx1"/>
                </a:solidFill>
                <a:effectLst/>
                <a:latin typeface="+mn-lt"/>
                <a:ea typeface="+mn-ea"/>
                <a:cs typeface="+mn-cs"/>
              </a:rPr>
              <a:t> et les extensions favorisant l’efficience du bâtiment.</a:t>
            </a:r>
          </a:p>
          <a:p>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priorités pour le neuf</a:t>
            </a:r>
            <a:r>
              <a:rPr lang="fr-FR" sz="1200" kern="1200" dirty="0" smtClean="0">
                <a:solidFill>
                  <a:schemeClr val="tx1"/>
                </a:solidFill>
                <a:effectLst/>
                <a:latin typeface="+mn-lt"/>
                <a:ea typeface="+mn-ea"/>
                <a:cs typeface="+mn-cs"/>
              </a:rPr>
              <a:t> : la conception bioclimatique et l’</a:t>
            </a:r>
            <a:r>
              <a:rPr lang="fr-FR" sz="1200" kern="1200" dirty="0" err="1" smtClean="0">
                <a:solidFill>
                  <a:schemeClr val="tx1"/>
                </a:solidFill>
                <a:effectLst/>
                <a:latin typeface="+mn-lt"/>
                <a:ea typeface="+mn-ea"/>
                <a:cs typeface="+mn-cs"/>
              </a:rPr>
              <a:t>écoconstruction</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professionnels doivent se fédérer pour des chantiers cohérents et éco-responsables : la démarche BDM,  l’association </a:t>
            </a:r>
            <a:r>
              <a:rPr lang="fr-FR" sz="1200" kern="1200" dirty="0" err="1" smtClean="0">
                <a:solidFill>
                  <a:schemeClr val="tx1"/>
                </a:solidFill>
                <a:effectLst/>
                <a:latin typeface="+mn-lt"/>
                <a:ea typeface="+mn-ea"/>
                <a:cs typeface="+mn-cs"/>
              </a:rPr>
              <a:t>Ecobatissons</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hlinkClick r:id="rId3"/>
              </a:rPr>
              <a:t>www.ecobatissons.fr</a:t>
            </a:r>
            <a:r>
              <a:rPr lang="fr-FR" sz="1200" kern="1200" dirty="0" smtClean="0">
                <a:solidFill>
                  <a:schemeClr val="tx1"/>
                </a:solidFill>
                <a:effectLst/>
                <a:latin typeface="+mn-lt"/>
                <a:ea typeface="+mn-ea"/>
                <a:cs typeface="+mn-cs"/>
              </a:rPr>
              <a:t>, l’association Habitat paille 06, l’agence Trihab </a:t>
            </a:r>
            <a:r>
              <a:rPr lang="fr-FR" sz="1200" b="1"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hlinkClick r:id="rId4"/>
              </a:rPr>
              <a:t>www.trihab.com</a:t>
            </a:r>
            <a:r>
              <a:rPr lang="fr-FR"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demandons une mobilisation et la sensibilisation de tous les acteurs et de la population pour faire évoluer les pratiques, le regard des élus et des voisins, les réglementations, les services de l’urbanisme, les techniques constructives proposées par les entreprises, les matériaux en favorisant les filières de matériaux </a:t>
            </a:r>
            <a:r>
              <a:rPr lang="fr-FR" sz="1200" kern="1200" dirty="0" err="1" smtClean="0">
                <a:solidFill>
                  <a:schemeClr val="tx1"/>
                </a:solidFill>
                <a:effectLst/>
                <a:latin typeface="+mn-lt"/>
                <a:ea typeface="+mn-ea"/>
                <a:cs typeface="+mn-cs"/>
              </a:rPr>
              <a:t>biosourcés</a:t>
            </a:r>
            <a:r>
              <a:rPr lang="fr-FR" sz="1200" kern="1200" dirty="0" smtClean="0">
                <a:solidFill>
                  <a:schemeClr val="tx1"/>
                </a:solidFill>
                <a:effectLst/>
                <a:latin typeface="+mn-lt"/>
                <a:ea typeface="+mn-ea"/>
                <a:cs typeface="+mn-cs"/>
              </a:rPr>
              <a:t>, … Il y a urgence. Le bâtiment représente 25 % des émissions de GES et 44 % de l'</a:t>
            </a:r>
            <a:r>
              <a:rPr lang="fr-FR" sz="1200" i="1" kern="1200" dirty="0" smtClean="0">
                <a:solidFill>
                  <a:schemeClr val="tx1"/>
                </a:solidFill>
                <a:effectLst/>
                <a:latin typeface="+mn-lt"/>
                <a:ea typeface="+mn-ea"/>
                <a:cs typeface="+mn-cs"/>
              </a:rPr>
              <a:t>énergie</a:t>
            </a:r>
            <a:r>
              <a:rPr lang="fr-FR" sz="1200" kern="1200" dirty="0" smtClean="0">
                <a:solidFill>
                  <a:schemeClr val="tx1"/>
                </a:solidFill>
                <a:effectLst/>
                <a:latin typeface="+mn-lt"/>
                <a:ea typeface="+mn-ea"/>
                <a:cs typeface="+mn-cs"/>
              </a:rPr>
              <a:t> consommée en France. Alors que dans le Sud-Est nous sommes en précarité énergétique. La moindre défaillance du réseau et c’est le black-out.</a:t>
            </a:r>
          </a:p>
          <a:p>
            <a:r>
              <a:rPr lang="fr-FR" sz="1200" kern="1200" dirty="0" smtClean="0">
                <a:solidFill>
                  <a:schemeClr val="tx1"/>
                </a:solidFill>
                <a:effectLst/>
                <a:latin typeface="+mn-lt"/>
                <a:ea typeface="+mn-ea"/>
                <a:cs typeface="+mn-cs"/>
              </a:rPr>
              <a:t>Préparons-nous à l’autonomie individuelle et collective, dynamisons la Transition Ecologique.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22</a:t>
            </a:fld>
            <a:endParaRPr lang="fr-FR"/>
          </a:p>
        </p:txBody>
      </p:sp>
    </p:spTree>
    <p:extLst>
      <p:ext uri="{BB962C8B-B14F-4D97-AF65-F5344CB8AC3E}">
        <p14:creationId xmlns:p14="http://schemas.microsoft.com/office/powerpoint/2010/main" val="1394323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ECOBATISSONS – Habitat Paille 06 – BDM-</a:t>
            </a:r>
            <a:r>
              <a:rPr lang="fr-FR" sz="1200" kern="1200" dirty="0" err="1" smtClean="0">
                <a:solidFill>
                  <a:schemeClr val="tx1"/>
                </a:solidFill>
                <a:effectLst/>
                <a:latin typeface="+mn-lt"/>
                <a:ea typeface="+mn-ea"/>
                <a:cs typeface="+mn-cs"/>
              </a:rPr>
              <a:t>Fibraterra</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professionnels doivent se fédérer pour des chantiers cohérents et éco-responsables : la démarche BDM,  l’association </a:t>
            </a:r>
            <a:r>
              <a:rPr lang="fr-FR" sz="1200" kern="1200" dirty="0" err="1" smtClean="0">
                <a:solidFill>
                  <a:schemeClr val="tx1"/>
                </a:solidFill>
                <a:effectLst/>
                <a:latin typeface="+mn-lt"/>
                <a:ea typeface="+mn-ea"/>
                <a:cs typeface="+mn-cs"/>
              </a:rPr>
              <a:t>Ecobatissons</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hlinkClick r:id="rId3"/>
              </a:rPr>
              <a:t>www.ecobatissons.fr</a:t>
            </a:r>
            <a:r>
              <a:rPr lang="fr-FR" sz="1200" kern="1200" dirty="0" smtClean="0">
                <a:solidFill>
                  <a:schemeClr val="tx1"/>
                </a:solidFill>
                <a:effectLst/>
                <a:latin typeface="+mn-lt"/>
                <a:ea typeface="+mn-ea"/>
                <a:cs typeface="+mn-cs"/>
              </a:rPr>
              <a:t>, l’association Habitat paille 06, l’agence Trihab </a:t>
            </a:r>
            <a:r>
              <a:rPr lang="fr-FR" sz="1200" b="1"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hlinkClick r:id="rId4"/>
              </a:rPr>
              <a:t>www.trihab.com</a:t>
            </a:r>
            <a:r>
              <a:rPr lang="fr-FR" sz="1200" b="1"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demandons une mobilisation et la sensibilisation de tous les acteurs et de la population pour faire évoluer les pratiques, le regard des élus et des voisins, les réglementations, les services de l’urbanisme, les techniques constructives proposées par les entreprises, les matériaux en favorisant les filières de matériaux </a:t>
            </a:r>
            <a:r>
              <a:rPr lang="fr-FR" sz="1200" kern="1200" dirty="0" err="1" smtClean="0">
                <a:solidFill>
                  <a:schemeClr val="tx1"/>
                </a:solidFill>
                <a:effectLst/>
                <a:latin typeface="+mn-lt"/>
                <a:ea typeface="+mn-ea"/>
                <a:cs typeface="+mn-cs"/>
              </a:rPr>
              <a:t>biosourcés</a:t>
            </a:r>
            <a:r>
              <a:rPr lang="fr-FR" sz="1200" kern="1200" dirty="0" smtClean="0">
                <a:solidFill>
                  <a:schemeClr val="tx1"/>
                </a:solidFill>
                <a:effectLst/>
                <a:latin typeface="+mn-lt"/>
                <a:ea typeface="+mn-ea"/>
                <a:cs typeface="+mn-cs"/>
              </a:rPr>
              <a:t>, … Il y a urgence. Le bâtiment représente 25 % des émissions de GES et 44 % de l'</a:t>
            </a:r>
            <a:r>
              <a:rPr lang="fr-FR" sz="1200" i="1" kern="1200" dirty="0" smtClean="0">
                <a:solidFill>
                  <a:schemeClr val="tx1"/>
                </a:solidFill>
                <a:effectLst/>
                <a:latin typeface="+mn-lt"/>
                <a:ea typeface="+mn-ea"/>
                <a:cs typeface="+mn-cs"/>
              </a:rPr>
              <a:t>énergie</a:t>
            </a:r>
            <a:r>
              <a:rPr lang="fr-FR" sz="1200" kern="1200" dirty="0" smtClean="0">
                <a:solidFill>
                  <a:schemeClr val="tx1"/>
                </a:solidFill>
                <a:effectLst/>
                <a:latin typeface="+mn-lt"/>
                <a:ea typeface="+mn-ea"/>
                <a:cs typeface="+mn-cs"/>
              </a:rPr>
              <a:t> consommée en France. Alors que dans le Sud-Est nous sommes en précarité énergétique. La moindre défaillance du réseau et c’est le black-out.</a:t>
            </a:r>
          </a:p>
          <a:p>
            <a:r>
              <a:rPr lang="fr-FR" sz="1200" kern="1200" dirty="0" smtClean="0">
                <a:solidFill>
                  <a:schemeClr val="tx1"/>
                </a:solidFill>
                <a:effectLst/>
                <a:latin typeface="+mn-lt"/>
                <a:ea typeface="+mn-ea"/>
                <a:cs typeface="+mn-cs"/>
              </a:rPr>
              <a:t>Préparons-nous à l’autonomie individuelle et collective, dynamisons la Transition Ecologique.</a:t>
            </a:r>
          </a:p>
          <a:p>
            <a:endParaRPr lang="fr-FR" dirty="0"/>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24</a:t>
            </a:fld>
            <a:endParaRPr lang="fr-FR"/>
          </a:p>
        </p:txBody>
      </p:sp>
    </p:spTree>
    <p:extLst>
      <p:ext uri="{BB962C8B-B14F-4D97-AF65-F5344CB8AC3E}">
        <p14:creationId xmlns:p14="http://schemas.microsoft.com/office/powerpoint/2010/main" val="128812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pPr algn="l"/>
            <a:r>
              <a:rPr lang="fr-FR" sz="1200" dirty="0" smtClean="0"/>
              <a:t>Il est donc hors de question de continuer à accepter des techniques constructives</a:t>
            </a:r>
          </a:p>
          <a:p>
            <a:pPr algn="l"/>
            <a:r>
              <a:rPr lang="fr-FR" sz="1200" dirty="0" smtClean="0"/>
              <a:t>Inadaptées.</a:t>
            </a:r>
          </a:p>
          <a:p>
            <a:pPr algn="l"/>
            <a:r>
              <a:rPr lang="fr-FR" sz="1200" dirty="0" smtClean="0"/>
              <a:t>On</a:t>
            </a:r>
            <a:r>
              <a:rPr lang="fr-FR" sz="1200" baseline="0" dirty="0" smtClean="0"/>
              <a:t> ne parle plus de 2100, ni même de 2050, mais de 2030 = DEMAIN !</a:t>
            </a:r>
            <a:endParaRPr lang="fr-FR" sz="1200" dirty="0" smtClean="0"/>
          </a:p>
          <a:p>
            <a:pPr algn="l"/>
            <a:r>
              <a:rPr lang="fr-FR" sz="1200" kern="1200" dirty="0" smtClean="0">
                <a:solidFill>
                  <a:schemeClr val="tx1"/>
                </a:solidFill>
                <a:effectLst/>
                <a:latin typeface="+mn-lt"/>
                <a:ea typeface="+mn-ea"/>
                <a:cs typeface="+mn-cs"/>
              </a:rPr>
              <a:t>  </a:t>
            </a:r>
          </a:p>
          <a:p>
            <a:pPr algn="l"/>
            <a:r>
              <a:rPr lang="fr-FR" sz="1200" kern="1200" dirty="0" smtClean="0">
                <a:solidFill>
                  <a:schemeClr val="tx1"/>
                </a:solidFill>
                <a:effectLst/>
                <a:latin typeface="+mn-lt"/>
                <a:ea typeface="+mn-ea"/>
                <a:cs typeface="+mn-cs"/>
              </a:rPr>
              <a:t>Le ravalement des immeubles : sans ITE = on retarde de + 10 ans une rénovation énergétique</a:t>
            </a:r>
          </a:p>
          <a:p>
            <a:pPr algn="l"/>
            <a:r>
              <a:rPr lang="fr-FR" sz="1200" kern="1200" dirty="0" smtClean="0">
                <a:solidFill>
                  <a:schemeClr val="tx1"/>
                </a:solidFill>
                <a:effectLst/>
                <a:latin typeface="+mn-lt"/>
                <a:ea typeface="+mn-ea"/>
                <a:cs typeface="+mn-cs"/>
              </a:rPr>
              <a:t>Les belles façades</a:t>
            </a:r>
          </a:p>
          <a:p>
            <a:r>
              <a:rPr lang="fr-FR" sz="1200" kern="1200" dirty="0" smtClean="0">
                <a:solidFill>
                  <a:schemeClr val="tx1"/>
                </a:solidFill>
                <a:effectLst/>
                <a:latin typeface="+mn-lt"/>
                <a:ea typeface="+mn-ea"/>
                <a:cs typeface="+mn-cs"/>
              </a:rPr>
              <a:t>Les places trop minérales</a:t>
            </a:r>
          </a:p>
          <a:p>
            <a:endParaRPr lang="fr-FR" dirty="0"/>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3</a:t>
            </a:fld>
            <a:endParaRPr lang="fr-FR"/>
          </a:p>
        </p:txBody>
      </p:sp>
    </p:spTree>
    <p:extLst>
      <p:ext uri="{BB962C8B-B14F-4D97-AF65-F5344CB8AC3E}">
        <p14:creationId xmlns:p14="http://schemas.microsoft.com/office/powerpoint/2010/main" val="1394323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2- PROTECTIONS SOLAIRES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N’importe quel animal ou plante a développé des stratégies pour se protéger du froid et du chaud. Que cela soit dans le désert ou dans nos pays tempérés (pour combien de temps encore ?), en période de canicule, on se met à l’abri du Soleil !</a:t>
            </a: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4</a:t>
            </a:fld>
            <a:endParaRPr lang="fr-FR"/>
          </a:p>
        </p:txBody>
      </p:sp>
    </p:spTree>
    <p:extLst>
      <p:ext uri="{BB962C8B-B14F-4D97-AF65-F5344CB8AC3E}">
        <p14:creationId xmlns:p14="http://schemas.microsoft.com/office/powerpoint/2010/main" val="139432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2- PROTECTIONS SOLAIRES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est désolant de voir qu’une grande majorité des constructions actuelles ne prennent pas encore cette donnée essentielle, surtout dans nos régions du Sud. En fait, c’est passé à la trappe. Les anciens installaient des treilles et des arbres devant la maison et les ruelles des villes et villages étaient étroites pour rester à l’ombre. Maintenant, on compte sur la climatisation. Ah oui, les centrales nucléaires ont besoin de tourner l’été également. On ne les arrête pas comme ça. </a:t>
            </a:r>
          </a:p>
          <a:p>
            <a:r>
              <a:rPr lang="fr-FR" sz="1200" kern="1200" dirty="0" smtClean="0">
                <a:solidFill>
                  <a:schemeClr val="tx1"/>
                </a:solidFill>
                <a:effectLst/>
                <a:latin typeface="+mn-lt"/>
                <a:ea typeface="+mn-ea"/>
                <a:cs typeface="+mn-cs"/>
              </a:rPr>
              <a:t>Retrouvons notre instinct animal et mettons notre logement à l’ombre d’un feuillage ou d’un écran. Nous avons de nombreuses solutions pour cela.</a:t>
            </a:r>
          </a:p>
          <a:p>
            <a:r>
              <a:rPr lang="fr-FR" sz="1200" kern="1200" dirty="0" smtClean="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5</a:t>
            </a:fld>
            <a:endParaRPr lang="fr-FR"/>
          </a:p>
        </p:txBody>
      </p:sp>
    </p:spTree>
    <p:extLst>
      <p:ext uri="{BB962C8B-B14F-4D97-AF65-F5344CB8AC3E}">
        <p14:creationId xmlns:p14="http://schemas.microsoft.com/office/powerpoint/2010/main" val="296851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2- PROTECTIONS SOLAIRES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11</a:t>
            </a:fld>
            <a:endParaRPr lang="fr-FR"/>
          </a:p>
        </p:txBody>
      </p:sp>
    </p:spTree>
    <p:extLst>
      <p:ext uri="{BB962C8B-B14F-4D97-AF65-F5344CB8AC3E}">
        <p14:creationId xmlns:p14="http://schemas.microsoft.com/office/powerpoint/2010/main" val="139432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Est-ce que la réglementation thermique actuelle répond aux vrais besoins de l’habitat de demain ? Non, … disons pas complètement.</a:t>
            </a:r>
          </a:p>
          <a:p>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1- ISOLATION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Que vous mettiez votre isolant à l’intérieur ou à l’extérieur de votre mur porteur, cela ne change rien pour votre étude thermique obligatoire (RT2012) !!!</a:t>
            </a:r>
          </a:p>
          <a:p>
            <a:r>
              <a:rPr lang="fr-FR" sz="1200" kern="1200" dirty="0" smtClean="0">
                <a:solidFill>
                  <a:schemeClr val="tx1"/>
                </a:solidFill>
                <a:effectLst/>
                <a:latin typeface="+mn-lt"/>
                <a:ea typeface="+mn-ea"/>
                <a:cs typeface="+mn-cs"/>
              </a:rPr>
              <a:t>Alors que cela change tout ! Votre mur accumule la chaleur du rayonnement solaire et va finir par traverser votre isolant thermique intérieur (</a:t>
            </a:r>
            <a:r>
              <a:rPr lang="fr-FR" sz="1200" i="1" kern="1200" dirty="0" smtClean="0">
                <a:solidFill>
                  <a:schemeClr val="tx1"/>
                </a:solidFill>
                <a:effectLst/>
                <a:latin typeface="+mn-lt"/>
                <a:ea typeface="+mn-ea"/>
                <a:cs typeface="+mn-cs"/>
              </a:rPr>
              <a:t>ITI</a:t>
            </a:r>
            <a:r>
              <a:rPr lang="fr-FR" sz="1200" kern="1200" dirty="0" smtClean="0">
                <a:solidFill>
                  <a:schemeClr val="tx1"/>
                </a:solidFill>
                <a:effectLst/>
                <a:latin typeface="+mn-lt"/>
                <a:ea typeface="+mn-ea"/>
                <a:cs typeface="+mn-cs"/>
              </a:rPr>
              <a:t>), la nuit justement et rayonner dans le logement. Pratique en été, non ?</a:t>
            </a:r>
          </a:p>
          <a:p>
            <a:r>
              <a:rPr lang="fr-FR" sz="1200" kern="1200" dirty="0" smtClean="0">
                <a:solidFill>
                  <a:schemeClr val="tx1"/>
                </a:solidFill>
                <a:effectLst/>
                <a:latin typeface="+mn-lt"/>
                <a:ea typeface="+mn-ea"/>
                <a:cs typeface="+mn-cs"/>
              </a:rPr>
              <a:t>Mettre un manteau de protection autour des parois (</a:t>
            </a:r>
            <a:r>
              <a:rPr lang="fr-FR" sz="1200" i="1" kern="1200" dirty="0" smtClean="0">
                <a:solidFill>
                  <a:schemeClr val="tx1"/>
                </a:solidFill>
                <a:effectLst/>
                <a:latin typeface="+mn-lt"/>
                <a:ea typeface="+mn-ea"/>
                <a:cs typeface="+mn-cs"/>
              </a:rPr>
              <a:t>ITE Isolation thermique extérieure ou Isolation répartie) </a:t>
            </a:r>
            <a:r>
              <a:rPr lang="fr-FR" sz="1200" kern="1200" dirty="0" smtClean="0">
                <a:solidFill>
                  <a:schemeClr val="tx1"/>
                </a:solidFill>
                <a:effectLst/>
                <a:latin typeface="+mn-lt"/>
                <a:ea typeface="+mn-ea"/>
                <a:cs typeface="+mn-cs"/>
              </a:rPr>
              <a:t>est une évidence dans beaucoup de pays et évite les ponts thermiques. Pourquoi d’autres solutions constructives plus efficaces, ailleurs ? ah oui, ils n’ont pas eu le lobbying nucléaire ! Difficile de trouver des promoteurs pour construire de meilleure qualité si la règlementation leur permet de construire pour moins cher. Les habitudes sont difficiles à changer. Il faut de la formation continue.</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Est-ce suffisant pour se protéger en période de CANICULE ? non !</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12</a:t>
            </a:fld>
            <a:endParaRPr lang="fr-FR"/>
          </a:p>
        </p:txBody>
      </p:sp>
    </p:spTree>
    <p:extLst>
      <p:ext uri="{BB962C8B-B14F-4D97-AF65-F5344CB8AC3E}">
        <p14:creationId xmlns:p14="http://schemas.microsoft.com/office/powerpoint/2010/main" val="119521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Est-ce que la réglementation thermique actuelle répond aux vrais besoins de l’habitat de demain ? Non, … disons pas complètement.</a:t>
            </a:r>
          </a:p>
          <a:p>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1- ISOLATION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Que vous mettiez votre isolant à l’intérieur ou à l’extérieur de votre mur porteur, cela ne change rien pour votre étude thermique obligatoire (RT2012) !!!</a:t>
            </a:r>
          </a:p>
          <a:p>
            <a:r>
              <a:rPr lang="fr-FR" sz="1200" kern="1200" dirty="0" smtClean="0">
                <a:solidFill>
                  <a:schemeClr val="tx1"/>
                </a:solidFill>
                <a:effectLst/>
                <a:latin typeface="+mn-lt"/>
                <a:ea typeface="+mn-ea"/>
                <a:cs typeface="+mn-cs"/>
              </a:rPr>
              <a:t>Alors que cela change tout ! Votre mur accumule la chaleur du rayonnement solaire et va finir par traverser votre isolant thermique intérieur (</a:t>
            </a:r>
            <a:r>
              <a:rPr lang="fr-FR" sz="1200" i="1" kern="1200" dirty="0" smtClean="0">
                <a:solidFill>
                  <a:schemeClr val="tx1"/>
                </a:solidFill>
                <a:effectLst/>
                <a:latin typeface="+mn-lt"/>
                <a:ea typeface="+mn-ea"/>
                <a:cs typeface="+mn-cs"/>
              </a:rPr>
              <a:t>ITI</a:t>
            </a:r>
            <a:r>
              <a:rPr lang="fr-FR" sz="1200" kern="1200" dirty="0" smtClean="0">
                <a:solidFill>
                  <a:schemeClr val="tx1"/>
                </a:solidFill>
                <a:effectLst/>
                <a:latin typeface="+mn-lt"/>
                <a:ea typeface="+mn-ea"/>
                <a:cs typeface="+mn-cs"/>
              </a:rPr>
              <a:t>), la nuit justement et rayonner dans le logement. Pratique en été, non ?</a:t>
            </a:r>
          </a:p>
          <a:p>
            <a:r>
              <a:rPr lang="fr-FR" sz="1200" kern="1200" dirty="0" smtClean="0">
                <a:solidFill>
                  <a:schemeClr val="tx1"/>
                </a:solidFill>
                <a:effectLst/>
                <a:latin typeface="+mn-lt"/>
                <a:ea typeface="+mn-ea"/>
                <a:cs typeface="+mn-cs"/>
              </a:rPr>
              <a:t>Mettre un manteau de protection autour des parois (</a:t>
            </a:r>
            <a:r>
              <a:rPr lang="fr-FR" sz="1200" i="1" kern="1200" dirty="0" smtClean="0">
                <a:solidFill>
                  <a:schemeClr val="tx1"/>
                </a:solidFill>
                <a:effectLst/>
                <a:latin typeface="+mn-lt"/>
                <a:ea typeface="+mn-ea"/>
                <a:cs typeface="+mn-cs"/>
              </a:rPr>
              <a:t>ITE Isolation thermique extérieure ou Isolation répartie) </a:t>
            </a:r>
            <a:r>
              <a:rPr lang="fr-FR" sz="1200" kern="1200" dirty="0" smtClean="0">
                <a:solidFill>
                  <a:schemeClr val="tx1"/>
                </a:solidFill>
                <a:effectLst/>
                <a:latin typeface="+mn-lt"/>
                <a:ea typeface="+mn-ea"/>
                <a:cs typeface="+mn-cs"/>
              </a:rPr>
              <a:t>est une évidence dans beaucoup de pays et évite les ponts thermiques. Pourquoi d’autres solutions constructives plus efficaces, ailleurs ? ah oui, ils n’ont pas eu le lobbying nucléaire ! Difficile de trouver des promoteurs pour construire de meilleure qualité si la règlementation leur permet de construire pour moins cher. Les habitudes sont difficiles à changer. Il faut de la formation continue.</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Est-ce suffisant pour se protéger en période de CANICULE ? non !</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14</a:t>
            </a:fld>
            <a:endParaRPr lang="fr-FR"/>
          </a:p>
        </p:txBody>
      </p:sp>
    </p:spTree>
    <p:extLst>
      <p:ext uri="{BB962C8B-B14F-4D97-AF65-F5344CB8AC3E}">
        <p14:creationId xmlns:p14="http://schemas.microsoft.com/office/powerpoint/2010/main" val="119521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4- BIODIVERSITE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Réintroduire la </a:t>
            </a:r>
            <a:r>
              <a:rPr lang="fr-FR" sz="1200" kern="1200" dirty="0" err="1" smtClean="0">
                <a:solidFill>
                  <a:schemeClr val="tx1"/>
                </a:solidFill>
                <a:effectLst/>
                <a:latin typeface="+mn-lt"/>
                <a:ea typeface="+mn-ea"/>
                <a:cs typeface="+mn-cs"/>
              </a:rPr>
              <a:t>BIODIVERSITé</a:t>
            </a:r>
            <a:r>
              <a:rPr lang="fr-FR" sz="1200" kern="1200" dirty="0" smtClean="0">
                <a:solidFill>
                  <a:schemeClr val="tx1"/>
                </a:solidFill>
                <a:effectLst/>
                <a:latin typeface="+mn-lt"/>
                <a:ea typeface="+mn-ea"/>
                <a:cs typeface="+mn-cs"/>
              </a:rPr>
              <a:t> fait</a:t>
            </a:r>
            <a:r>
              <a:rPr lang="fr-FR" sz="1200" kern="1200" baseline="0" dirty="0" smtClean="0">
                <a:solidFill>
                  <a:schemeClr val="tx1"/>
                </a:solidFill>
                <a:effectLst/>
                <a:latin typeface="+mn-lt"/>
                <a:ea typeface="+mn-ea"/>
                <a:cs typeface="+mn-cs"/>
              </a:rPr>
              <a:t> complètement parti de des SOLUTIONS</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16</a:t>
            </a:fld>
            <a:endParaRPr lang="fr-FR"/>
          </a:p>
        </p:txBody>
      </p:sp>
    </p:spTree>
    <p:extLst>
      <p:ext uri="{BB962C8B-B14F-4D97-AF65-F5344CB8AC3E}">
        <p14:creationId xmlns:p14="http://schemas.microsoft.com/office/powerpoint/2010/main" val="1394323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36600" y="685800"/>
            <a:ext cx="5384800" cy="3429000"/>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4- BIODIVERSITE</a:t>
            </a:r>
          </a:p>
          <a:p>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phytho</a:t>
            </a:r>
            <a:r>
              <a:rPr lang="fr-FR" sz="1200" kern="1200" dirty="0" smtClean="0">
                <a:solidFill>
                  <a:schemeClr val="tx1"/>
                </a:solidFill>
                <a:effectLst/>
                <a:latin typeface="+mn-lt"/>
                <a:ea typeface="+mn-ea"/>
                <a:cs typeface="+mn-cs"/>
              </a:rPr>
              <a:t> épuration du bassin de baignade avec leurs plantes aquatiques + les toits végétalisé avec leurs sédums ou un potager, participent à la multiplication de la perte de biodiversité d’un lieu.</a:t>
            </a:r>
          </a:p>
          <a:p>
            <a:r>
              <a:rPr lang="fr-FR" sz="1200" kern="1200" dirty="0" smtClean="0">
                <a:solidFill>
                  <a:schemeClr val="tx1"/>
                </a:solidFill>
                <a:effectLst/>
                <a:latin typeface="+mn-lt"/>
                <a:ea typeface="+mn-ea"/>
                <a:cs typeface="+mn-cs"/>
              </a:rPr>
              <a:t>Libellules, oiseaux</a:t>
            </a:r>
          </a:p>
          <a:p>
            <a:r>
              <a:rPr lang="fr-FR" sz="1200" kern="1200" dirty="0" smtClean="0">
                <a:solidFill>
                  <a:schemeClr val="tx1"/>
                </a:solidFill>
                <a:effectLst/>
                <a:latin typeface="+mn-lt"/>
                <a:ea typeface="+mn-ea"/>
                <a:cs typeface="+mn-cs"/>
              </a:rPr>
              <a:t>TRAME VERTE + BLEU + </a:t>
            </a:r>
            <a:r>
              <a:rPr lang="fr-FR" sz="1200" kern="1200" baseline="0" dirty="0" smtClean="0">
                <a:solidFill>
                  <a:schemeClr val="tx1"/>
                </a:solidFill>
                <a:effectLst/>
                <a:latin typeface="+mn-lt"/>
                <a:ea typeface="+mn-ea"/>
                <a:cs typeface="+mn-cs"/>
              </a:rPr>
              <a:t> NOIRE ?</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ABSORTION de l’EAU de PLUIE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CAD0F4C-A403-114E-8CAB-597FBF13B612}" type="slidenum">
              <a:rPr lang="fr-FR" smtClean="0"/>
              <a:t>17</a:t>
            </a:fld>
            <a:endParaRPr lang="fr-FR"/>
          </a:p>
        </p:txBody>
      </p:sp>
    </p:spTree>
    <p:extLst>
      <p:ext uri="{BB962C8B-B14F-4D97-AF65-F5344CB8AC3E}">
        <p14:creationId xmlns:p14="http://schemas.microsoft.com/office/powerpoint/2010/main" val="1394323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re 8"/>
          <p:cNvSpPr>
            <a:spLocks noGrp="1"/>
          </p:cNvSpPr>
          <p:nvPr>
            <p:ph type="ctrTitle"/>
          </p:nvPr>
        </p:nvSpPr>
        <p:spPr>
          <a:xfrm>
            <a:off x="924375" y="2017078"/>
            <a:ext cx="13606797" cy="2689437"/>
          </a:xfrm>
          <a:ln>
            <a:noFill/>
          </a:ln>
        </p:spPr>
        <p:txBody>
          <a:bodyPr tIns="0" rIns="29636">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91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17" name="Sous-titre 16"/>
          <p:cNvSpPr>
            <a:spLocks noGrp="1"/>
          </p:cNvSpPr>
          <p:nvPr>
            <p:ph type="subTitle" idx="1"/>
          </p:nvPr>
        </p:nvSpPr>
        <p:spPr>
          <a:xfrm>
            <a:off x="924375" y="4747891"/>
            <a:ext cx="13612079" cy="2577377"/>
          </a:xfrm>
        </p:spPr>
        <p:txBody>
          <a:bodyPr lIns="0" rIns="29636"/>
          <a:lstStyle>
            <a:lvl1pPr marL="0" marR="74089" indent="0" algn="r">
              <a:buNone/>
              <a:defRPr>
                <a:solidFill>
                  <a:schemeClr val="tx1"/>
                </a:solidFill>
              </a:defRPr>
            </a:lvl1pPr>
            <a:lvl2pPr marL="740893" indent="0" algn="ctr">
              <a:buNone/>
            </a:lvl2pPr>
            <a:lvl3pPr marL="1481785" indent="0" algn="ctr">
              <a:buNone/>
            </a:lvl3pPr>
            <a:lvl4pPr marL="2222678" indent="0" algn="ctr">
              <a:buNone/>
            </a:lvl4pPr>
            <a:lvl5pPr marL="2963570" indent="0" algn="ctr">
              <a:buNone/>
            </a:lvl5pPr>
            <a:lvl6pPr marL="3704463" indent="0" algn="ctr">
              <a:buNone/>
            </a:lvl6pPr>
            <a:lvl7pPr marL="4445356" indent="0" algn="ctr">
              <a:buNone/>
            </a:lvl7pPr>
            <a:lvl8pPr marL="5186248" indent="0" algn="ctr">
              <a:buNone/>
            </a:lvl8pPr>
            <a:lvl9pPr marL="5927141" indent="0" algn="ctr">
              <a:buNone/>
            </a:lvl9pPr>
          </a:lstStyle>
          <a:p>
            <a:r>
              <a:rPr lang="fr-FR" smtClean="0"/>
              <a:t>Cliquez pour modifier le style des sous-titres du masque</a:t>
            </a:r>
            <a:endParaRPr lang="en-US"/>
          </a:p>
        </p:txBody>
      </p:sp>
      <p:sp>
        <p:nvSpPr>
          <p:cNvPr id="4" name="Espace réservé de la date 9"/>
          <p:cNvSpPr>
            <a:spLocks noGrp="1"/>
          </p:cNvSpPr>
          <p:nvPr>
            <p:ph type="dt" sz="half" idx="10"/>
          </p:nvPr>
        </p:nvSpPr>
        <p:spPr/>
        <p:txBody>
          <a:bodyPr/>
          <a:lstStyle>
            <a:lvl1pPr>
              <a:defRPr/>
            </a:lvl1pPr>
          </a:lstStyle>
          <a:p>
            <a:pPr>
              <a:defRPr/>
            </a:pPr>
            <a:fld id="{97236316-016C-4CA3-AB3C-91EE1CA44B23}" type="datetimeFigureOut">
              <a:rPr lang="fr-FR"/>
              <a:pPr>
                <a:defRPr/>
              </a:pPr>
              <a:t>10/04/19</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B6FD0DB5-82C0-4B75-95CA-4F08C2D6F9A7}" type="slidenum">
              <a:rPr lang="fr-FR"/>
              <a:pPr>
                <a:defRPr/>
              </a:pPr>
              <a:t>‹#›</a:t>
            </a:fld>
            <a:endParaRPr lang="fr-FR"/>
          </a:p>
        </p:txBody>
      </p:sp>
    </p:spTree>
  </p:cSld>
  <p:clrMapOvr>
    <a:masterClrMapping/>
  </p:clrMapOvr>
  <p:transition xmlns:p14="http://schemas.microsoft.com/office/powerpoint/2010/main"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F82455D4-F8E3-4302-8714-E6F321023989}" type="datetimeFigureOut">
              <a:rPr lang="fr-FR"/>
              <a:pPr>
                <a:defRPr/>
              </a:pPr>
              <a:t>10/04/19</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7B2A9061-EBC1-4CB2-9742-F703951A062E}" type="slidenum">
              <a:rPr lang="fr-FR"/>
              <a:pPr>
                <a:defRPr/>
              </a:pPr>
              <a:t>‹#›</a:t>
            </a:fld>
            <a:endParaRPr lang="fr-FR"/>
          </a:p>
        </p:txBody>
      </p:sp>
    </p:spTree>
  </p:cSld>
  <p:clrMapOvr>
    <a:masterClrMapping/>
  </p:clrMapOvr>
  <p:transition xmlns:p14="http://schemas.microsoft.com/office/powerpoint/2010/main"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1488658" y="1344720"/>
            <a:ext cx="3565446" cy="7664429"/>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792321" y="1344720"/>
            <a:ext cx="10432230" cy="7664429"/>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BE0F67D1-B5EC-43DE-A3CF-DE7D621AA7B3}" type="datetimeFigureOut">
              <a:rPr lang="fr-FR"/>
              <a:pPr>
                <a:defRPr/>
              </a:pPr>
              <a:t>10/04/19</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57906729-121A-427C-8BB3-A5A91FD74AB5}" type="slidenum">
              <a:rPr lang="fr-FR"/>
              <a:pPr>
                <a:defRPr/>
              </a:pPr>
              <a:t>‹#›</a:t>
            </a:fld>
            <a:endParaRPr lang="fr-FR"/>
          </a:p>
        </p:txBody>
      </p:sp>
    </p:spTree>
  </p:cSld>
  <p:clrMapOvr>
    <a:masterClrMapping/>
  </p:clrMapOvr>
  <p:transition xmlns:p14="http://schemas.microsoft.com/office/powerpoint/2010/main"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9526766D-DE48-4E9B-9B9A-BA6E1C709357}" type="datetimeFigureOut">
              <a:rPr lang="fr-FR"/>
              <a:pPr>
                <a:defRPr/>
              </a:pPr>
              <a:t>10/04/19</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45DD930D-01D9-4627-90E8-C0A8B6997874}" type="slidenum">
              <a:rPr lang="fr-FR"/>
              <a:pPr>
                <a:defRPr/>
              </a:pPr>
              <a:t>‹#›</a:t>
            </a:fld>
            <a:endParaRPr lang="fr-FR"/>
          </a:p>
        </p:txBody>
      </p:sp>
    </p:spTree>
  </p:cSld>
  <p:clrMapOvr>
    <a:masterClrMapping/>
  </p:clrMapOvr>
  <p:transition xmlns:p14="http://schemas.microsoft.com/office/powerpoint/2010/main"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19093" y="1936395"/>
            <a:ext cx="13469461" cy="2003630"/>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91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919093" y="3977484"/>
            <a:ext cx="13469461" cy="2220185"/>
          </a:xfrm>
        </p:spPr>
        <p:txBody>
          <a:bodyPr lIns="74089" rIns="74089"/>
          <a:lstStyle>
            <a:lvl1pPr marL="0" indent="0">
              <a:buNone/>
              <a:defRPr sz="3600">
                <a:solidFill>
                  <a:schemeClr val="tx1"/>
                </a:solidFill>
              </a:defRPr>
            </a:lvl1pPr>
            <a:lvl2pPr>
              <a:buNone/>
              <a:defRPr sz="2900">
                <a:solidFill>
                  <a:schemeClr val="tx1">
                    <a:tint val="75000"/>
                  </a:schemeClr>
                </a:solidFill>
              </a:defRPr>
            </a:lvl2pPr>
            <a:lvl3pPr>
              <a:buNone/>
              <a:defRPr sz="2600">
                <a:solidFill>
                  <a:schemeClr val="tx1">
                    <a:tint val="75000"/>
                  </a:schemeClr>
                </a:solidFill>
              </a:defRPr>
            </a:lvl3pPr>
            <a:lvl4pPr>
              <a:buNone/>
              <a:defRPr sz="2300">
                <a:solidFill>
                  <a:schemeClr val="tx1">
                    <a:tint val="75000"/>
                  </a:schemeClr>
                </a:solidFill>
              </a:defRPr>
            </a:lvl4pPr>
            <a:lvl5pPr>
              <a:buNone/>
              <a:defRPr sz="2300">
                <a:solidFill>
                  <a:schemeClr val="tx1">
                    <a:tint val="75000"/>
                  </a:schemeClr>
                </a:solidFill>
              </a:defRPr>
            </a:lvl5pPr>
          </a:lstStyle>
          <a:p>
            <a:pPr lvl="0"/>
            <a:r>
              <a:rPr lang="fr-FR" smtClean="0"/>
              <a:t>Cliquez pour modifier les styles du texte du masque</a:t>
            </a:r>
          </a:p>
        </p:txBody>
      </p:sp>
      <p:sp>
        <p:nvSpPr>
          <p:cNvPr id="4" name="Espace réservé de la date 9"/>
          <p:cNvSpPr>
            <a:spLocks noGrp="1"/>
          </p:cNvSpPr>
          <p:nvPr>
            <p:ph type="dt" sz="half" idx="10"/>
          </p:nvPr>
        </p:nvSpPr>
        <p:spPr/>
        <p:txBody>
          <a:bodyPr/>
          <a:lstStyle>
            <a:lvl1pPr>
              <a:defRPr/>
            </a:lvl1pPr>
          </a:lstStyle>
          <a:p>
            <a:pPr>
              <a:defRPr/>
            </a:pPr>
            <a:fld id="{E3402548-77C8-48B9-90D2-4AB92342550B}" type="datetimeFigureOut">
              <a:rPr lang="fr-FR"/>
              <a:pPr>
                <a:defRPr/>
              </a:pPr>
              <a:t>10/04/19</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C714D85D-46A2-4FE6-99F7-AAE381872FFD}" type="slidenum">
              <a:rPr lang="fr-FR"/>
              <a:pPr>
                <a:defRPr/>
              </a:pPr>
              <a:t>‹#›</a:t>
            </a:fld>
            <a:endParaRPr lang="fr-FR"/>
          </a:p>
        </p:txBody>
      </p:sp>
    </p:spTree>
  </p:cSld>
  <p:clrMapOvr>
    <a:masterClrMapping/>
  </p:clrMapOvr>
  <p:transition xmlns:p14="http://schemas.microsoft.com/office/powerpoint/2010/mai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792321" y="1035433"/>
            <a:ext cx="14261783" cy="1680898"/>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792321" y="2823681"/>
            <a:ext cx="6998838" cy="6521884"/>
          </a:xfrm>
        </p:spPr>
        <p:txBody>
          <a:bodyPr/>
          <a:lstStyle>
            <a:lvl1pPr>
              <a:defRPr sz="4200"/>
            </a:lvl1pPr>
            <a:lvl2pPr>
              <a:defRPr sz="3900"/>
            </a:lvl2pPr>
            <a:lvl3pPr>
              <a:defRPr sz="3200"/>
            </a:lvl3pPr>
            <a:lvl4pPr>
              <a:defRPr sz="2900"/>
            </a:lvl4pPr>
            <a:lvl5pPr>
              <a:defRPr sz="29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8055266" y="2823681"/>
            <a:ext cx="6998838" cy="6521884"/>
          </a:xfrm>
        </p:spPr>
        <p:txBody>
          <a:bodyPr/>
          <a:lstStyle>
            <a:lvl1pPr>
              <a:defRPr sz="4200"/>
            </a:lvl1pPr>
            <a:lvl2pPr>
              <a:defRPr sz="3900"/>
            </a:lvl2pPr>
            <a:lvl3pPr>
              <a:defRPr sz="3200"/>
            </a:lvl3pPr>
            <a:lvl4pPr>
              <a:defRPr sz="2900"/>
            </a:lvl4pPr>
            <a:lvl5pPr>
              <a:defRPr sz="29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494B217E-71B0-4373-BE92-3FCADD66D89B}" type="datetimeFigureOut">
              <a:rPr lang="fr-FR"/>
              <a:pPr>
                <a:defRPr/>
              </a:pPr>
              <a:t>10/04/19</a:t>
            </a:fld>
            <a:endParaRPr lang="fr-FR"/>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73C34DDF-1770-4630-A37C-03347752A24A}" type="slidenum">
              <a:rPr lang="fr-FR"/>
              <a:pPr>
                <a:defRPr/>
              </a:pPr>
              <a:t>‹#›</a:t>
            </a:fld>
            <a:endParaRPr lang="fr-FR"/>
          </a:p>
        </p:txBody>
      </p:sp>
    </p:spTree>
  </p:cSld>
  <p:clrMapOvr>
    <a:masterClrMapping/>
  </p:clrMapOvr>
  <p:transition xmlns:p14="http://schemas.microsoft.com/office/powerpoint/2010/main"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792321" y="1035433"/>
            <a:ext cx="14261783" cy="1680898"/>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792321" y="2728331"/>
            <a:ext cx="7001590" cy="969644"/>
          </a:xfrm>
        </p:spPr>
        <p:txBody>
          <a:bodyPr lIns="74089" tIns="0" rIns="74089" bIns="0" anchor="ctr">
            <a:noAutofit/>
          </a:bodyPr>
          <a:lstStyle>
            <a:lvl1pPr marL="0" indent="0">
              <a:buNone/>
              <a:defRPr sz="3900" b="1" cap="none" baseline="0">
                <a:solidFill>
                  <a:schemeClr val="tx2"/>
                </a:solidFill>
                <a:effectLst/>
              </a:defRPr>
            </a:lvl1pPr>
            <a:lvl2pPr>
              <a:buNone/>
              <a:defRPr sz="3200" b="1"/>
            </a:lvl2pPr>
            <a:lvl3pPr>
              <a:buNone/>
              <a:defRPr sz="2900" b="1"/>
            </a:lvl3pPr>
            <a:lvl4pPr>
              <a:buNone/>
              <a:defRPr sz="2600" b="1"/>
            </a:lvl4pPr>
            <a:lvl5pPr>
              <a:buNone/>
              <a:defRPr sz="2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8049765" y="2734963"/>
            <a:ext cx="7004340" cy="963013"/>
          </a:xfrm>
        </p:spPr>
        <p:txBody>
          <a:bodyPr lIns="74089" tIns="0" rIns="74089" bIns="0" anchor="ctr"/>
          <a:lstStyle>
            <a:lvl1pPr marL="0" indent="0">
              <a:buNone/>
              <a:defRPr sz="3900" b="1" cap="none" baseline="0">
                <a:solidFill>
                  <a:schemeClr val="tx2"/>
                </a:solidFill>
                <a:effectLst/>
              </a:defRPr>
            </a:lvl1pPr>
            <a:lvl2pPr>
              <a:buNone/>
              <a:defRPr sz="3200" b="1"/>
            </a:lvl2pPr>
            <a:lvl3pPr>
              <a:buNone/>
              <a:defRPr sz="2900" b="1"/>
            </a:lvl3pPr>
            <a:lvl4pPr>
              <a:buNone/>
              <a:defRPr sz="2600" b="1"/>
            </a:lvl4pPr>
            <a:lvl5pPr>
              <a:buNone/>
              <a:defRPr sz="2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792321" y="3697976"/>
            <a:ext cx="7001590" cy="5655523"/>
          </a:xfrm>
        </p:spPr>
        <p:txBody>
          <a:bodyPr tIns="0"/>
          <a:lstStyle>
            <a:lvl1pPr>
              <a:defRPr sz="3600"/>
            </a:lvl1pPr>
            <a:lvl2pPr>
              <a:defRPr sz="3200"/>
            </a:lvl2pPr>
            <a:lvl3pPr>
              <a:defRPr sz="2900"/>
            </a:lvl3pPr>
            <a:lvl4pPr>
              <a:defRPr sz="2600"/>
            </a:lvl4pPr>
            <a:lvl5pPr>
              <a:defRPr sz="2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8049765" y="3697976"/>
            <a:ext cx="7004340" cy="5655523"/>
          </a:xfrm>
        </p:spPr>
        <p:txBody>
          <a:bodyPr tIns="0"/>
          <a:lstStyle>
            <a:lvl1pPr>
              <a:defRPr sz="3600"/>
            </a:lvl1pPr>
            <a:lvl2pPr>
              <a:defRPr sz="3200"/>
            </a:lvl2pPr>
            <a:lvl3pPr>
              <a:defRPr sz="2900"/>
            </a:lvl3pPr>
            <a:lvl4pPr>
              <a:defRPr sz="2600"/>
            </a:lvl4pPr>
            <a:lvl5pPr>
              <a:defRPr sz="2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9"/>
          <p:cNvSpPr>
            <a:spLocks noGrp="1"/>
          </p:cNvSpPr>
          <p:nvPr>
            <p:ph type="dt" sz="half" idx="10"/>
          </p:nvPr>
        </p:nvSpPr>
        <p:spPr/>
        <p:txBody>
          <a:bodyPr/>
          <a:lstStyle>
            <a:lvl1pPr>
              <a:defRPr/>
            </a:lvl1pPr>
          </a:lstStyle>
          <a:p>
            <a:pPr>
              <a:defRPr/>
            </a:pPr>
            <a:fld id="{534D3BFB-B42F-4A43-AC2E-AB0346B2E934}" type="datetimeFigureOut">
              <a:rPr lang="fr-FR"/>
              <a:pPr>
                <a:defRPr/>
              </a:pPr>
              <a:t>10/04/19</a:t>
            </a:fld>
            <a:endParaRPr lang="fr-FR"/>
          </a:p>
        </p:txBody>
      </p:sp>
      <p:sp>
        <p:nvSpPr>
          <p:cNvPr id="8" name="Espace réservé du pied de page 21"/>
          <p:cNvSpPr>
            <a:spLocks noGrp="1"/>
          </p:cNvSpPr>
          <p:nvPr>
            <p:ph type="ftr" sz="quarter" idx="11"/>
          </p:nvPr>
        </p:nvSpPr>
        <p:spPr/>
        <p:txBody>
          <a:bodyPr/>
          <a:lstStyle>
            <a:lvl1pPr>
              <a:defRPr/>
            </a:lvl1pPr>
          </a:lstStyle>
          <a:p>
            <a:pPr>
              <a:defRPr/>
            </a:pPr>
            <a:endParaRPr lang="fr-FR"/>
          </a:p>
        </p:txBody>
      </p:sp>
      <p:sp>
        <p:nvSpPr>
          <p:cNvPr id="9" name="Espace réservé du numéro de diapositive 17"/>
          <p:cNvSpPr>
            <a:spLocks noGrp="1"/>
          </p:cNvSpPr>
          <p:nvPr>
            <p:ph type="sldNum" sz="quarter" idx="12"/>
          </p:nvPr>
        </p:nvSpPr>
        <p:spPr/>
        <p:txBody>
          <a:bodyPr/>
          <a:lstStyle>
            <a:lvl1pPr>
              <a:defRPr/>
            </a:lvl1pPr>
          </a:lstStyle>
          <a:p>
            <a:pPr>
              <a:defRPr/>
            </a:pPr>
            <a:fld id="{DE4D8E7F-2E3C-4A1C-A43B-E567E2FABA16}" type="slidenum">
              <a:rPr lang="fr-FR"/>
              <a:pPr>
                <a:defRPr/>
              </a:pPr>
              <a:t>‹#›</a:t>
            </a:fld>
            <a:endParaRPr lang="fr-FR"/>
          </a:p>
        </p:txBody>
      </p:sp>
    </p:spTree>
  </p:cSld>
  <p:clrMapOvr>
    <a:masterClrMapping/>
  </p:clrMapOvr>
  <p:transition xmlns:p14="http://schemas.microsoft.com/office/powerpoint/2010/main"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792321" y="1035433"/>
            <a:ext cx="14393836" cy="1680898"/>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8100" b="0">
                <a:ln>
                  <a:noFill/>
                </a:ln>
                <a:solidFill>
                  <a:schemeClr val="tx2"/>
                </a:solidFill>
                <a:effectLst/>
                <a:latin typeface="+mj-lt"/>
                <a:ea typeface="+mj-ea"/>
                <a:cs typeface="+mj-cs"/>
              </a:defRPr>
            </a:lvl1pPr>
          </a:lstStyle>
          <a:p>
            <a:r>
              <a:rPr lang="fr-FR" smtClean="0"/>
              <a:t>Cliquez pour modifier le style du titre</a:t>
            </a:r>
            <a:endParaRPr lang="en-US"/>
          </a:p>
        </p:txBody>
      </p:sp>
      <p:sp>
        <p:nvSpPr>
          <p:cNvPr id="3" name="Espace réservé de la date 9"/>
          <p:cNvSpPr>
            <a:spLocks noGrp="1"/>
          </p:cNvSpPr>
          <p:nvPr>
            <p:ph type="dt" sz="half" idx="10"/>
          </p:nvPr>
        </p:nvSpPr>
        <p:spPr/>
        <p:txBody>
          <a:bodyPr/>
          <a:lstStyle>
            <a:lvl1pPr>
              <a:defRPr/>
            </a:lvl1pPr>
          </a:lstStyle>
          <a:p>
            <a:pPr>
              <a:defRPr/>
            </a:pPr>
            <a:fld id="{165D6CCF-2522-4B7B-94D6-F306375EA05C}" type="datetimeFigureOut">
              <a:rPr lang="fr-FR"/>
              <a:pPr>
                <a:defRPr/>
              </a:pPr>
              <a:t>10/04/19</a:t>
            </a:fld>
            <a:endParaRPr lang="fr-FR"/>
          </a:p>
        </p:txBody>
      </p:sp>
      <p:sp>
        <p:nvSpPr>
          <p:cNvPr id="4" name="Espace réservé du pied de page 21"/>
          <p:cNvSpPr>
            <a:spLocks noGrp="1"/>
          </p:cNvSpPr>
          <p:nvPr>
            <p:ph type="ftr" sz="quarter" idx="11"/>
          </p:nvPr>
        </p:nvSpPr>
        <p:spPr/>
        <p:txBody>
          <a:bodyPr/>
          <a:lstStyle>
            <a:lvl1pPr>
              <a:defRPr/>
            </a:lvl1pPr>
          </a:lstStyle>
          <a:p>
            <a:pPr>
              <a:defRPr/>
            </a:pPr>
            <a:endParaRPr lang="fr-FR"/>
          </a:p>
        </p:txBody>
      </p:sp>
      <p:sp>
        <p:nvSpPr>
          <p:cNvPr id="5" name="Espace réservé du numéro de diapositive 17"/>
          <p:cNvSpPr>
            <a:spLocks noGrp="1"/>
          </p:cNvSpPr>
          <p:nvPr>
            <p:ph type="sldNum" sz="quarter" idx="12"/>
          </p:nvPr>
        </p:nvSpPr>
        <p:spPr/>
        <p:txBody>
          <a:bodyPr/>
          <a:lstStyle>
            <a:lvl1pPr>
              <a:defRPr/>
            </a:lvl1pPr>
          </a:lstStyle>
          <a:p>
            <a:pPr>
              <a:defRPr/>
            </a:pPr>
            <a:fld id="{8186A368-2C00-4819-B074-C8951D3ED85E}" type="slidenum">
              <a:rPr lang="fr-FR"/>
              <a:pPr>
                <a:defRPr/>
              </a:pPr>
              <a:t>‹#›</a:t>
            </a:fld>
            <a:endParaRPr lang="fr-FR"/>
          </a:p>
        </p:txBody>
      </p:sp>
    </p:spTree>
  </p:cSld>
  <p:clrMapOvr>
    <a:masterClrMapping/>
  </p:clrMapOvr>
  <p:transition xmlns:p14="http://schemas.microsoft.com/office/powerpoint/2010/main"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C4F4D3C9-E4FD-4F49-9F75-08254E2963C3}" type="datetimeFigureOut">
              <a:rPr lang="fr-FR"/>
              <a:pPr>
                <a:defRPr/>
              </a:pPr>
              <a:t>10/04/19</a:t>
            </a:fld>
            <a:endParaRPr lang="fr-FR"/>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3876A9A2-D7F6-4C02-961A-235215DE752D}" type="slidenum">
              <a:rPr lang="fr-FR"/>
              <a:pPr>
                <a:defRPr/>
              </a:pPr>
              <a:t>‹#›</a:t>
            </a:fld>
            <a:endParaRPr lang="fr-FR"/>
          </a:p>
        </p:txBody>
      </p:sp>
    </p:spTree>
  </p:cSld>
  <p:clrMapOvr>
    <a:masterClrMapping/>
  </p:clrMapOvr>
  <p:transition xmlns:p14="http://schemas.microsoft.com/office/powerpoint/2010/main"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188482" y="756407"/>
            <a:ext cx="4753928" cy="1708913"/>
          </a:xfrm>
        </p:spPr>
        <p:txBody>
          <a:bodyPr>
            <a:noAutofit/>
          </a:bodyPr>
          <a:lstStyle>
            <a:lvl1pPr algn="l" rtl="0">
              <a:spcBef>
                <a:spcPct val="0"/>
              </a:spcBef>
              <a:buNone/>
              <a:defRPr sz="4200" b="0">
                <a:ln>
                  <a:noFill/>
                </a:ln>
                <a:solidFill>
                  <a:schemeClr val="tx2"/>
                </a:solidFill>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1188482" y="2465317"/>
            <a:ext cx="4753928" cy="6723592"/>
          </a:xfrm>
        </p:spPr>
        <p:txBody>
          <a:bodyPr lIns="29636" rIns="29636"/>
          <a:lstStyle>
            <a:lvl1pPr marL="0" indent="0" algn="l">
              <a:buNone/>
              <a:defRPr sz="2300"/>
            </a:lvl1pPr>
            <a:lvl2pPr indent="0" algn="l">
              <a:buNone/>
              <a:defRPr sz="1900"/>
            </a:lvl2pPr>
            <a:lvl3pPr indent="0" algn="l">
              <a:buNone/>
              <a:defRPr sz="1600"/>
            </a:lvl3pPr>
            <a:lvl4pPr indent="0" algn="l">
              <a:buNone/>
              <a:defRPr sz="1500"/>
            </a:lvl4pPr>
            <a:lvl5pPr indent="0" algn="l">
              <a:buNone/>
              <a:defRPr sz="15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6195512" y="2465317"/>
            <a:ext cx="8858592" cy="6723592"/>
          </a:xfrm>
        </p:spPr>
        <p:txBody>
          <a:bodyPr tIns="0"/>
          <a:lstStyle>
            <a:lvl1pPr>
              <a:defRPr sz="4500"/>
            </a:lvl1pPr>
            <a:lvl2pPr>
              <a:defRPr sz="4200"/>
            </a:lvl2pPr>
            <a:lvl3pPr>
              <a:defRPr sz="3900"/>
            </a:lvl3pPr>
            <a:lvl4pPr>
              <a:defRPr sz="3200"/>
            </a:lvl4pPr>
            <a:lvl5pPr>
              <a:defRPr sz="29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285BCCD6-7EA5-4464-BF2E-BA955460A4E3}" type="datetimeFigureOut">
              <a:rPr lang="fr-FR"/>
              <a:pPr>
                <a:defRPr/>
              </a:pPr>
              <a:t>10/04/19</a:t>
            </a:fld>
            <a:endParaRPr lang="fr-FR"/>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43CF0E80-C29A-41EE-89DB-AF30A763F207}" type="slidenum">
              <a:rPr lang="fr-FR"/>
              <a:pPr>
                <a:defRPr/>
              </a:pPr>
              <a:t>‹#›</a:t>
            </a:fld>
            <a:endParaRPr lang="fr-FR"/>
          </a:p>
        </p:txBody>
      </p:sp>
    </p:spTree>
  </p:cSld>
  <p:clrMapOvr>
    <a:masterClrMapping/>
  </p:clrMapOvr>
  <p:transition xmlns:p14="http://schemas.microsoft.com/office/powerpoint/2010/main" advTm="3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ogner et arrondir un rectangle à un seul coin 4"/>
          <p:cNvSpPr/>
          <p:nvPr/>
        </p:nvSpPr>
        <p:spPr>
          <a:xfrm rot="420000" flipV="1">
            <a:off x="5485724" y="1629537"/>
            <a:ext cx="9111694" cy="6051233"/>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48179" tIns="74089" rIns="148179" bIns="74089" anchor="ctr"/>
          <a:lstStyle/>
          <a:p>
            <a:pPr algn="ctr" fontAlgn="auto">
              <a:spcBef>
                <a:spcPts val="0"/>
              </a:spcBef>
              <a:spcAft>
                <a:spcPts val="0"/>
              </a:spcAft>
              <a:defRPr/>
            </a:pPr>
            <a:endParaRPr lang="en-US" dirty="0">
              <a:latin typeface="Trebuchet MS"/>
            </a:endParaRPr>
          </a:p>
        </p:txBody>
      </p:sp>
      <p:sp>
        <p:nvSpPr>
          <p:cNvPr id="6" name="Triangle rectangle 5"/>
          <p:cNvSpPr/>
          <p:nvPr/>
        </p:nvSpPr>
        <p:spPr>
          <a:xfrm rot="420000" flipV="1">
            <a:off x="13871125" y="7881545"/>
            <a:ext cx="269609" cy="228789"/>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48179" tIns="74089" rIns="148179" bIns="74089" anchor="ctr"/>
          <a:lstStyle/>
          <a:p>
            <a:pPr algn="ctr" fontAlgn="auto">
              <a:spcBef>
                <a:spcPts val="0"/>
              </a:spcBef>
              <a:spcAft>
                <a:spcPts val="0"/>
              </a:spcAft>
              <a:defRPr/>
            </a:pPr>
            <a:endParaRPr lang="en-US" dirty="0">
              <a:latin typeface="Trebuchet MS"/>
            </a:endParaRPr>
          </a:p>
        </p:txBody>
      </p:sp>
      <p:sp>
        <p:nvSpPr>
          <p:cNvPr id="7" name="Forme libre 6"/>
          <p:cNvSpPr>
            <a:spLocks/>
          </p:cNvSpPr>
          <p:nvPr/>
        </p:nvSpPr>
        <p:spPr bwMode="auto">
          <a:xfrm flipV="1">
            <a:off x="-16507" y="8553903"/>
            <a:ext cx="15879438" cy="1531485"/>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48179" tIns="74089" rIns="148179" bIns="74089"/>
          <a:lstStyle/>
          <a:p>
            <a:pPr fontAlgn="auto">
              <a:spcBef>
                <a:spcPts val="0"/>
              </a:spcBef>
              <a:spcAft>
                <a:spcPts val="0"/>
              </a:spcAft>
              <a:defRPr/>
            </a:pPr>
            <a:endParaRPr lang="en-US" dirty="0">
              <a:latin typeface="Trebuchet MS"/>
            </a:endParaRPr>
          </a:p>
        </p:txBody>
      </p:sp>
      <p:sp>
        <p:nvSpPr>
          <p:cNvPr id="8" name="Forme libre 7"/>
          <p:cNvSpPr>
            <a:spLocks/>
          </p:cNvSpPr>
          <p:nvPr/>
        </p:nvSpPr>
        <p:spPr bwMode="auto">
          <a:xfrm flipV="1">
            <a:off x="7593079" y="9146888"/>
            <a:ext cx="8253346" cy="93850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48179" tIns="74089" rIns="148179" bIns="74089"/>
          <a:lstStyle/>
          <a:p>
            <a:pPr fontAlgn="auto">
              <a:spcBef>
                <a:spcPts val="0"/>
              </a:spcBef>
              <a:spcAft>
                <a:spcPts val="0"/>
              </a:spcAft>
              <a:defRPr/>
            </a:pPr>
            <a:endParaRPr lang="en-US" dirty="0">
              <a:latin typeface="Trebuchet MS"/>
            </a:endParaRPr>
          </a:p>
        </p:txBody>
      </p:sp>
      <p:sp>
        <p:nvSpPr>
          <p:cNvPr id="2" name="Titre 1"/>
          <p:cNvSpPr>
            <a:spLocks noGrp="1"/>
          </p:cNvSpPr>
          <p:nvPr>
            <p:ph type="title"/>
          </p:nvPr>
        </p:nvSpPr>
        <p:spPr>
          <a:xfrm>
            <a:off x="1056428" y="1730894"/>
            <a:ext cx="3834835" cy="2327405"/>
          </a:xfrm>
        </p:spPr>
        <p:txBody>
          <a:bodyPr lIns="74089" rIns="74089" bIns="74089"/>
          <a:lstStyle>
            <a:lvl1pPr algn="l">
              <a:buNone/>
              <a:defRPr sz="3200" b="1">
                <a:solidFill>
                  <a:schemeClr val="tx2"/>
                </a:solidFill>
              </a:defRPr>
            </a:lvl1pPr>
          </a:lstStyle>
          <a:p>
            <a:r>
              <a:rPr lang="fr-FR" smtClean="0"/>
              <a:t>Cliquez pour modifier le style du titre</a:t>
            </a:r>
            <a:endParaRPr lang="en-US"/>
          </a:p>
        </p:txBody>
      </p:sp>
      <p:sp>
        <p:nvSpPr>
          <p:cNvPr id="4" name="Espace réservé du texte 3"/>
          <p:cNvSpPr>
            <a:spLocks noGrp="1"/>
          </p:cNvSpPr>
          <p:nvPr>
            <p:ph type="body" sz="half" idx="2"/>
          </p:nvPr>
        </p:nvSpPr>
        <p:spPr>
          <a:xfrm>
            <a:off x="1056428" y="4160017"/>
            <a:ext cx="3829553" cy="3204912"/>
          </a:xfrm>
        </p:spPr>
        <p:txBody>
          <a:bodyPr lIns="103725" rIns="74089"/>
          <a:lstStyle>
            <a:lvl1pPr marL="0" indent="0" algn="l">
              <a:spcBef>
                <a:spcPts val="405"/>
              </a:spcBef>
              <a:buFontTx/>
              <a:buNone/>
              <a:defRPr sz="2100"/>
            </a:lvl1pPr>
            <a:lvl2pPr>
              <a:defRPr sz="1900"/>
            </a:lvl2pPr>
            <a:lvl3pPr>
              <a:defRPr sz="1600"/>
            </a:lvl3pPr>
            <a:lvl4pPr>
              <a:defRPr sz="1500"/>
            </a:lvl4pPr>
            <a:lvl5pPr>
              <a:defRPr sz="1500"/>
            </a:lvl5pPr>
          </a:lstStyle>
          <a:p>
            <a:pPr lvl="0"/>
            <a:r>
              <a:rPr lang="fr-FR" smtClean="0"/>
              <a:t>Cliquez pour modifier les styles du texte du masque</a:t>
            </a:r>
          </a:p>
        </p:txBody>
      </p:sp>
      <p:sp>
        <p:nvSpPr>
          <p:cNvPr id="3" name="Espace réservé pour une image  2"/>
          <p:cNvSpPr>
            <a:spLocks noGrp="1"/>
          </p:cNvSpPr>
          <p:nvPr>
            <p:ph type="pic" idx="1"/>
          </p:nvPr>
        </p:nvSpPr>
        <p:spPr>
          <a:xfrm rot="420000">
            <a:off x="6040831" y="1764012"/>
            <a:ext cx="8002445" cy="5782289"/>
          </a:xfrm>
          <a:prstGeom prst="rect">
            <a:avLst/>
          </a:prstGeom>
          <a:solidFill>
            <a:schemeClr val="bg2"/>
          </a:solidFill>
          <a:ln w="3000" cap="rnd">
            <a:solidFill>
              <a:srgbClr val="C0C0C0"/>
            </a:solidFill>
            <a:round/>
          </a:ln>
          <a:effectLst/>
        </p:spPr>
        <p:txBody>
          <a:bodyPr>
            <a:normAutofit/>
          </a:bodyPr>
          <a:lstStyle>
            <a:lvl1pPr marL="0" indent="0">
              <a:buNone/>
              <a:defRPr sz="5200"/>
            </a:lvl1pPr>
          </a:lstStyle>
          <a:p>
            <a:pPr lvl="0"/>
            <a:r>
              <a:rPr lang="fr-FR" noProof="0" smtClean="0"/>
              <a:t>Cliquez sur l'icône pour ajouter une image</a:t>
            </a:r>
            <a:endParaRPr lang="en-US" noProof="0" dirty="0"/>
          </a:p>
        </p:txBody>
      </p:sp>
      <p:sp>
        <p:nvSpPr>
          <p:cNvPr id="9" name="Espace réservé de la date 4"/>
          <p:cNvSpPr>
            <a:spLocks noGrp="1"/>
          </p:cNvSpPr>
          <p:nvPr>
            <p:ph type="dt" sz="half" idx="10"/>
          </p:nvPr>
        </p:nvSpPr>
        <p:spPr/>
        <p:txBody>
          <a:bodyPr/>
          <a:lstStyle>
            <a:lvl1pPr>
              <a:defRPr/>
            </a:lvl1pPr>
          </a:lstStyle>
          <a:p>
            <a:pPr>
              <a:defRPr/>
            </a:pPr>
            <a:fld id="{E0FC324E-1E07-4D35-B8BB-32539228B3FA}" type="datetimeFigureOut">
              <a:rPr lang="fr-FR"/>
              <a:pPr>
                <a:defRPr/>
              </a:pPr>
              <a:t>10/04/19</a:t>
            </a:fld>
            <a:endParaRPr lang="fr-FR"/>
          </a:p>
        </p:txBody>
      </p:sp>
      <p:sp>
        <p:nvSpPr>
          <p:cNvPr id="10" name="Espace réservé du pied de page 5"/>
          <p:cNvSpPr>
            <a:spLocks noGrp="1"/>
          </p:cNvSpPr>
          <p:nvPr>
            <p:ph type="ftr" sz="quarter" idx="11"/>
          </p:nvPr>
        </p:nvSpPr>
        <p:spPr/>
        <p:txBody>
          <a:bodyPr/>
          <a:lstStyle>
            <a:lvl1pPr>
              <a:defRPr/>
            </a:lvl1pPr>
          </a:lstStyle>
          <a:p>
            <a:pPr>
              <a:defRPr/>
            </a:pPr>
            <a:endParaRPr lang="fr-FR"/>
          </a:p>
        </p:txBody>
      </p:sp>
      <p:sp>
        <p:nvSpPr>
          <p:cNvPr id="11" name="Espace réservé du numéro de diapositive 6"/>
          <p:cNvSpPr>
            <a:spLocks noGrp="1"/>
          </p:cNvSpPr>
          <p:nvPr>
            <p:ph type="sldNum" sz="quarter" idx="12"/>
          </p:nvPr>
        </p:nvSpPr>
        <p:spPr>
          <a:xfrm>
            <a:off x="13997676" y="9347661"/>
            <a:ext cx="1056428" cy="536954"/>
          </a:xfrm>
        </p:spPr>
        <p:txBody>
          <a:bodyPr/>
          <a:lstStyle>
            <a:lvl1pPr>
              <a:defRPr/>
            </a:lvl1pPr>
          </a:lstStyle>
          <a:p>
            <a:pPr>
              <a:defRPr/>
            </a:pPr>
            <a:fld id="{F7C2F083-5B3A-4853-A433-FA6D889B1B74}" type="slidenum">
              <a:rPr lang="fr-FR"/>
              <a:pPr>
                <a:defRPr/>
              </a:pPr>
              <a:t>‹#›</a:t>
            </a:fld>
            <a:endParaRPr lang="fr-FR"/>
          </a:p>
        </p:txBody>
      </p:sp>
    </p:spTree>
  </p:cSld>
  <p:clrMapOvr>
    <a:masterClrMapping/>
  </p:clrMapOvr>
  <p:transition xmlns:p14="http://schemas.microsoft.com/office/powerpoint/2010/main" advTm="3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16507" y="-11673"/>
            <a:ext cx="15879438" cy="1531486"/>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48179" tIns="74089" rIns="148179" bIns="74089"/>
          <a:lstStyle/>
          <a:p>
            <a:pPr fontAlgn="auto">
              <a:spcBef>
                <a:spcPts val="0"/>
              </a:spcBef>
              <a:spcAft>
                <a:spcPts val="0"/>
              </a:spcAft>
              <a:defRPr/>
            </a:pPr>
            <a:endParaRPr lang="en-US" dirty="0">
              <a:latin typeface="Trebuchet MS"/>
            </a:endParaRPr>
          </a:p>
        </p:txBody>
      </p:sp>
      <p:sp>
        <p:nvSpPr>
          <p:cNvPr id="8" name="Forme libre 7"/>
          <p:cNvSpPr>
            <a:spLocks/>
          </p:cNvSpPr>
          <p:nvPr/>
        </p:nvSpPr>
        <p:spPr bwMode="auto">
          <a:xfrm>
            <a:off x="7593079" y="-11674"/>
            <a:ext cx="8253346" cy="93850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48179" tIns="74089" rIns="148179" bIns="74089"/>
          <a:lstStyle/>
          <a:p>
            <a:pPr fontAlgn="auto">
              <a:spcBef>
                <a:spcPts val="0"/>
              </a:spcBef>
              <a:spcAft>
                <a:spcPts val="0"/>
              </a:spcAft>
              <a:defRPr/>
            </a:pPr>
            <a:endParaRPr lang="en-US" dirty="0">
              <a:latin typeface="Trebuchet MS"/>
            </a:endParaRPr>
          </a:p>
        </p:txBody>
      </p:sp>
      <p:sp>
        <p:nvSpPr>
          <p:cNvPr id="1028" name="Espace réservé du titre 8"/>
          <p:cNvSpPr>
            <a:spLocks noGrp="1"/>
          </p:cNvSpPr>
          <p:nvPr>
            <p:ph type="title"/>
          </p:nvPr>
        </p:nvSpPr>
        <p:spPr bwMode="auto">
          <a:xfrm>
            <a:off x="792321" y="1036554"/>
            <a:ext cx="14261783" cy="1680898"/>
          </a:xfrm>
          <a:prstGeom prst="rect">
            <a:avLst/>
          </a:prstGeom>
          <a:noFill/>
          <a:ln w="9525">
            <a:noFill/>
            <a:miter lim="800000"/>
            <a:headEnd/>
            <a:tailEnd/>
          </a:ln>
        </p:spPr>
        <p:txBody>
          <a:bodyPr vert="horz" wrap="square" lIns="0" tIns="74089" rIns="0" bIns="0" numCol="1" anchor="b" anchorCtr="0" compatLnSpc="1">
            <a:prstTxWarp prst="textNoShape">
              <a:avLst/>
            </a:prstTxWarp>
          </a:bodyPr>
          <a:lstStyle/>
          <a:p>
            <a:pPr lvl="0"/>
            <a:r>
              <a:rPr lang="fr-FR" smtClean="0"/>
              <a:t>Cliquez pour modifier le style du titre</a:t>
            </a:r>
            <a:endParaRPr lang="en-US" smtClean="0"/>
          </a:p>
        </p:txBody>
      </p:sp>
      <p:sp>
        <p:nvSpPr>
          <p:cNvPr id="1029" name="Espace réservé du texte 29"/>
          <p:cNvSpPr>
            <a:spLocks noGrp="1"/>
          </p:cNvSpPr>
          <p:nvPr>
            <p:ph type="body" idx="1"/>
          </p:nvPr>
        </p:nvSpPr>
        <p:spPr bwMode="auto">
          <a:xfrm>
            <a:off x="792321" y="2845855"/>
            <a:ext cx="14261783" cy="6455115"/>
          </a:xfrm>
          <a:prstGeom prst="rect">
            <a:avLst/>
          </a:prstGeom>
          <a:noFill/>
          <a:ln w="9525">
            <a:noFill/>
            <a:miter lim="800000"/>
            <a:headEnd/>
            <a:tailEnd/>
          </a:ln>
        </p:spPr>
        <p:txBody>
          <a:bodyPr vert="horz" wrap="square" lIns="148179" tIns="74089" rIns="148179" bIns="74089"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smtClean="0"/>
          </a:p>
        </p:txBody>
      </p:sp>
      <p:sp>
        <p:nvSpPr>
          <p:cNvPr id="10" name="Espace réservé de la date 9"/>
          <p:cNvSpPr>
            <a:spLocks noGrp="1"/>
          </p:cNvSpPr>
          <p:nvPr>
            <p:ph type="dt" sz="half" idx="2"/>
          </p:nvPr>
        </p:nvSpPr>
        <p:spPr>
          <a:xfrm>
            <a:off x="792321" y="9347661"/>
            <a:ext cx="3697499" cy="536954"/>
          </a:xfrm>
          <a:prstGeom prst="rect">
            <a:avLst/>
          </a:prstGeom>
        </p:spPr>
        <p:txBody>
          <a:bodyPr vert="horz" lIns="0" tIns="0" rIns="0" bIns="0" anchor="b"/>
          <a:lstStyle>
            <a:lvl1pPr algn="l" eaLnBrk="1" fontAlgn="auto" latinLnBrk="0" hangingPunct="1">
              <a:spcBef>
                <a:spcPts val="0"/>
              </a:spcBef>
              <a:spcAft>
                <a:spcPts val="0"/>
              </a:spcAft>
              <a:defRPr kumimoji="0" sz="1900" smtClean="0">
                <a:solidFill>
                  <a:schemeClr val="tx2">
                    <a:shade val="90000"/>
                  </a:schemeClr>
                </a:solidFill>
                <a:latin typeface="Trebuchet MS"/>
              </a:defRPr>
            </a:lvl1pPr>
          </a:lstStyle>
          <a:p>
            <a:pPr>
              <a:defRPr/>
            </a:pPr>
            <a:fld id="{C4DBC14D-F433-4FFC-A47C-C640C697ACD2}" type="datetimeFigureOut">
              <a:rPr lang="fr-FR" smtClean="0"/>
              <a:pPr>
                <a:defRPr/>
              </a:pPr>
              <a:t>10/04/19</a:t>
            </a:fld>
            <a:endParaRPr lang="fr-FR" dirty="0"/>
          </a:p>
        </p:txBody>
      </p:sp>
      <p:sp>
        <p:nvSpPr>
          <p:cNvPr id="22" name="Espace réservé du pied de page 21"/>
          <p:cNvSpPr>
            <a:spLocks noGrp="1"/>
          </p:cNvSpPr>
          <p:nvPr>
            <p:ph type="ftr" sz="quarter" idx="3"/>
          </p:nvPr>
        </p:nvSpPr>
        <p:spPr>
          <a:xfrm>
            <a:off x="4621874" y="9347661"/>
            <a:ext cx="5810356" cy="536954"/>
          </a:xfrm>
          <a:prstGeom prst="rect">
            <a:avLst/>
          </a:prstGeom>
        </p:spPr>
        <p:txBody>
          <a:bodyPr vert="horz" lIns="0" tIns="0" rIns="0" bIns="0" anchor="b"/>
          <a:lstStyle>
            <a:lvl1pPr algn="l" eaLnBrk="1" fontAlgn="auto" latinLnBrk="0" hangingPunct="1">
              <a:spcBef>
                <a:spcPts val="0"/>
              </a:spcBef>
              <a:spcAft>
                <a:spcPts val="0"/>
              </a:spcAft>
              <a:defRPr kumimoji="0" sz="1900">
                <a:solidFill>
                  <a:schemeClr val="tx2">
                    <a:shade val="90000"/>
                  </a:schemeClr>
                </a:solidFill>
                <a:latin typeface="Trebuchet MS"/>
              </a:defRPr>
            </a:lvl1pPr>
          </a:lstStyle>
          <a:p>
            <a:pPr>
              <a:defRPr/>
            </a:pPr>
            <a:endParaRPr lang="fr-FR" dirty="0"/>
          </a:p>
        </p:txBody>
      </p:sp>
      <p:sp>
        <p:nvSpPr>
          <p:cNvPr id="18" name="Espace réservé du numéro de diapositive 17"/>
          <p:cNvSpPr>
            <a:spLocks noGrp="1"/>
          </p:cNvSpPr>
          <p:nvPr>
            <p:ph type="sldNum" sz="quarter" idx="4"/>
          </p:nvPr>
        </p:nvSpPr>
        <p:spPr>
          <a:xfrm>
            <a:off x="13733569" y="9347661"/>
            <a:ext cx="1320535" cy="536954"/>
          </a:xfrm>
          <a:prstGeom prst="rect">
            <a:avLst/>
          </a:prstGeom>
        </p:spPr>
        <p:txBody>
          <a:bodyPr vert="horz" lIns="0" tIns="0" rIns="0" bIns="0" anchor="b"/>
          <a:lstStyle>
            <a:lvl1pPr algn="r" eaLnBrk="1" fontAlgn="auto" latinLnBrk="0" hangingPunct="1">
              <a:spcBef>
                <a:spcPts val="0"/>
              </a:spcBef>
              <a:spcAft>
                <a:spcPts val="0"/>
              </a:spcAft>
              <a:defRPr kumimoji="0" sz="1900" smtClean="0">
                <a:solidFill>
                  <a:schemeClr val="tx2">
                    <a:shade val="90000"/>
                  </a:schemeClr>
                </a:solidFill>
                <a:latin typeface="Trebuchet MS"/>
              </a:defRPr>
            </a:lvl1pPr>
          </a:lstStyle>
          <a:p>
            <a:pPr>
              <a:defRPr/>
            </a:pPr>
            <a:fld id="{855719A4-4D7B-4DD5-ACC5-D1593D234B86}" type="slidenum">
              <a:rPr lang="fr-FR" smtClean="0"/>
              <a:pPr>
                <a:defRPr/>
              </a:pPr>
              <a:t>‹#›</a:t>
            </a:fld>
            <a:endParaRPr lang="fr-FR" dirty="0"/>
          </a:p>
        </p:txBody>
      </p:sp>
      <p:grpSp>
        <p:nvGrpSpPr>
          <p:cNvPr id="1033" name="Groupe 1"/>
          <p:cNvGrpSpPr>
            <a:grpSpLocks/>
          </p:cNvGrpSpPr>
          <p:nvPr/>
        </p:nvGrpSpPr>
        <p:grpSpPr bwMode="auto">
          <a:xfrm>
            <a:off x="-33013" y="298826"/>
            <a:ext cx="15909702" cy="952509"/>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Trebuchet MS"/>
              </a:endParaRPr>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Trebuchet M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advTm="3000"/>
  <p:txStyles>
    <p:titleStyle>
      <a:lvl1pPr algn="l" rtl="0" fontAlgn="base">
        <a:spcBef>
          <a:spcPct val="0"/>
        </a:spcBef>
        <a:spcAft>
          <a:spcPct val="0"/>
        </a:spcAft>
        <a:defRPr sz="8100" kern="1200">
          <a:solidFill>
            <a:schemeClr val="tx2"/>
          </a:solidFill>
          <a:latin typeface="+mj-lt"/>
          <a:ea typeface="+mj-ea"/>
          <a:cs typeface="+mj-cs"/>
        </a:defRPr>
      </a:lvl1pPr>
      <a:lvl2pPr algn="l" rtl="0" fontAlgn="base">
        <a:spcBef>
          <a:spcPct val="0"/>
        </a:spcBef>
        <a:spcAft>
          <a:spcPct val="0"/>
        </a:spcAft>
        <a:defRPr sz="8100">
          <a:solidFill>
            <a:schemeClr val="tx2"/>
          </a:solidFill>
          <a:latin typeface="Calibri" pitchFamily="34" charset="0"/>
        </a:defRPr>
      </a:lvl2pPr>
      <a:lvl3pPr algn="l" rtl="0" fontAlgn="base">
        <a:spcBef>
          <a:spcPct val="0"/>
        </a:spcBef>
        <a:spcAft>
          <a:spcPct val="0"/>
        </a:spcAft>
        <a:defRPr sz="8100">
          <a:solidFill>
            <a:schemeClr val="tx2"/>
          </a:solidFill>
          <a:latin typeface="Calibri" pitchFamily="34" charset="0"/>
        </a:defRPr>
      </a:lvl3pPr>
      <a:lvl4pPr algn="l" rtl="0" fontAlgn="base">
        <a:spcBef>
          <a:spcPct val="0"/>
        </a:spcBef>
        <a:spcAft>
          <a:spcPct val="0"/>
        </a:spcAft>
        <a:defRPr sz="8100">
          <a:solidFill>
            <a:schemeClr val="tx2"/>
          </a:solidFill>
          <a:latin typeface="Calibri" pitchFamily="34" charset="0"/>
        </a:defRPr>
      </a:lvl4pPr>
      <a:lvl5pPr algn="l" rtl="0" fontAlgn="base">
        <a:spcBef>
          <a:spcPct val="0"/>
        </a:spcBef>
        <a:spcAft>
          <a:spcPct val="0"/>
        </a:spcAft>
        <a:defRPr sz="8100">
          <a:solidFill>
            <a:schemeClr val="tx2"/>
          </a:solidFill>
          <a:latin typeface="Calibri" pitchFamily="34" charset="0"/>
        </a:defRPr>
      </a:lvl5pPr>
      <a:lvl6pPr marL="740893" algn="l" rtl="0" fontAlgn="base">
        <a:spcBef>
          <a:spcPct val="0"/>
        </a:spcBef>
        <a:spcAft>
          <a:spcPct val="0"/>
        </a:spcAft>
        <a:defRPr sz="8100">
          <a:solidFill>
            <a:schemeClr val="tx2"/>
          </a:solidFill>
          <a:latin typeface="Calibri" pitchFamily="34" charset="0"/>
        </a:defRPr>
      </a:lvl6pPr>
      <a:lvl7pPr marL="1481785" algn="l" rtl="0" fontAlgn="base">
        <a:spcBef>
          <a:spcPct val="0"/>
        </a:spcBef>
        <a:spcAft>
          <a:spcPct val="0"/>
        </a:spcAft>
        <a:defRPr sz="8100">
          <a:solidFill>
            <a:schemeClr val="tx2"/>
          </a:solidFill>
          <a:latin typeface="Calibri" pitchFamily="34" charset="0"/>
        </a:defRPr>
      </a:lvl7pPr>
      <a:lvl8pPr marL="2222678" algn="l" rtl="0" fontAlgn="base">
        <a:spcBef>
          <a:spcPct val="0"/>
        </a:spcBef>
        <a:spcAft>
          <a:spcPct val="0"/>
        </a:spcAft>
        <a:defRPr sz="8100">
          <a:solidFill>
            <a:schemeClr val="tx2"/>
          </a:solidFill>
          <a:latin typeface="Calibri" pitchFamily="34" charset="0"/>
        </a:defRPr>
      </a:lvl8pPr>
      <a:lvl9pPr marL="2963570" algn="l" rtl="0" fontAlgn="base">
        <a:spcBef>
          <a:spcPct val="0"/>
        </a:spcBef>
        <a:spcAft>
          <a:spcPct val="0"/>
        </a:spcAft>
        <a:defRPr sz="8100">
          <a:solidFill>
            <a:schemeClr val="tx2"/>
          </a:solidFill>
          <a:latin typeface="Calibri" pitchFamily="34" charset="0"/>
        </a:defRPr>
      </a:lvl9pPr>
    </p:titleStyle>
    <p:bodyStyle>
      <a:lvl1pPr marL="442478" indent="-442478" algn="l" rtl="0" fontAlgn="base">
        <a:spcBef>
          <a:spcPct val="20000"/>
        </a:spcBef>
        <a:spcAft>
          <a:spcPct val="0"/>
        </a:spcAft>
        <a:buClr>
          <a:srgbClr val="0BD0D9"/>
        </a:buClr>
        <a:buSzPct val="95000"/>
        <a:buFont typeface="Wingdings 2" pitchFamily="18" charset="2"/>
        <a:buChar char=""/>
        <a:defRPr sz="4200" kern="1200">
          <a:solidFill>
            <a:schemeClr val="tx1"/>
          </a:solidFill>
          <a:latin typeface="Trebuchet MS"/>
          <a:ea typeface="+mn-ea"/>
          <a:cs typeface="+mn-cs"/>
        </a:defRPr>
      </a:lvl1pPr>
      <a:lvl2pPr marL="1036736" indent="-398745" algn="l" rtl="0" fontAlgn="base">
        <a:spcBef>
          <a:spcPct val="20000"/>
        </a:spcBef>
        <a:spcAft>
          <a:spcPct val="0"/>
        </a:spcAft>
        <a:buClr>
          <a:schemeClr val="accent1"/>
        </a:buClr>
        <a:buSzPct val="85000"/>
        <a:buFont typeface="Wingdings 2" pitchFamily="18" charset="2"/>
        <a:buChar char=""/>
        <a:defRPr sz="3900" kern="1200">
          <a:solidFill>
            <a:schemeClr val="tx1"/>
          </a:solidFill>
          <a:latin typeface="Trebuchet MS"/>
          <a:ea typeface="+mn-ea"/>
          <a:cs typeface="+mn-cs"/>
        </a:defRPr>
      </a:lvl2pPr>
      <a:lvl3pPr marL="1481785" indent="-398745" algn="l" rtl="0" fontAlgn="base">
        <a:spcBef>
          <a:spcPct val="20000"/>
        </a:spcBef>
        <a:spcAft>
          <a:spcPct val="0"/>
        </a:spcAft>
        <a:buClr>
          <a:schemeClr val="accent2"/>
        </a:buClr>
        <a:buSzPct val="70000"/>
        <a:buFont typeface="Wingdings 2" pitchFamily="18" charset="2"/>
        <a:buChar char=""/>
        <a:defRPr sz="3400" kern="1200">
          <a:solidFill>
            <a:schemeClr val="tx1"/>
          </a:solidFill>
          <a:latin typeface="Trebuchet MS"/>
          <a:ea typeface="+mn-ea"/>
          <a:cs typeface="+mn-cs"/>
        </a:defRPr>
      </a:lvl3pPr>
      <a:lvl4pPr marL="1924263" indent="-339576" algn="l" rtl="0" fontAlgn="base">
        <a:spcBef>
          <a:spcPct val="20000"/>
        </a:spcBef>
        <a:spcAft>
          <a:spcPct val="0"/>
        </a:spcAft>
        <a:buClr>
          <a:srgbClr val="0BD0D9"/>
        </a:buClr>
        <a:buSzPct val="65000"/>
        <a:buFont typeface="Wingdings 2" pitchFamily="18" charset="2"/>
        <a:buChar char=""/>
        <a:defRPr sz="3200" kern="1200">
          <a:solidFill>
            <a:schemeClr val="tx1"/>
          </a:solidFill>
          <a:latin typeface="Trebuchet MS"/>
          <a:ea typeface="+mn-ea"/>
          <a:cs typeface="+mn-cs"/>
        </a:defRPr>
      </a:lvl4pPr>
      <a:lvl5pPr marL="2369314" indent="-339576" algn="l" rtl="0" fontAlgn="base">
        <a:spcBef>
          <a:spcPct val="20000"/>
        </a:spcBef>
        <a:spcAft>
          <a:spcPct val="0"/>
        </a:spcAft>
        <a:buClr>
          <a:srgbClr val="10CF9B"/>
        </a:buClr>
        <a:buSzPct val="65000"/>
        <a:buFont typeface="Wingdings 2" pitchFamily="18" charset="2"/>
        <a:buChar char=""/>
        <a:defRPr sz="3200" kern="1200">
          <a:solidFill>
            <a:schemeClr val="tx1"/>
          </a:solidFill>
          <a:latin typeface="Trebuchet MS"/>
          <a:ea typeface="+mn-ea"/>
          <a:cs typeface="+mn-cs"/>
        </a:defRPr>
      </a:lvl5pPr>
      <a:lvl6pPr marL="2815392" indent="-340811" algn="l" rtl="0" eaLnBrk="1" latinLnBrk="0" hangingPunct="1">
        <a:spcBef>
          <a:spcPct val="20000"/>
        </a:spcBef>
        <a:buClr>
          <a:schemeClr val="accent5"/>
        </a:buClr>
        <a:buSzPct val="80000"/>
        <a:buFont typeface="Wingdings 2"/>
        <a:buChar char=""/>
        <a:defRPr kumimoji="0" sz="2900" kern="1200">
          <a:solidFill>
            <a:schemeClr val="tx1"/>
          </a:solidFill>
          <a:latin typeface="+mn-lt"/>
          <a:ea typeface="+mn-ea"/>
          <a:cs typeface="+mn-cs"/>
        </a:defRPr>
      </a:lvl6pPr>
      <a:lvl7pPr marL="3111749" indent="-296357" algn="l" rtl="0" eaLnBrk="1" latinLnBrk="0" hangingPunct="1">
        <a:spcBef>
          <a:spcPct val="20000"/>
        </a:spcBef>
        <a:buClr>
          <a:schemeClr val="accent6"/>
        </a:buClr>
        <a:buSzPct val="80000"/>
        <a:buFont typeface="Wingdings 2"/>
        <a:buChar char=""/>
        <a:defRPr kumimoji="0" sz="2600" kern="1200" baseline="0">
          <a:solidFill>
            <a:schemeClr val="tx1"/>
          </a:solidFill>
          <a:latin typeface="+mn-lt"/>
          <a:ea typeface="+mn-ea"/>
          <a:cs typeface="+mn-cs"/>
        </a:defRPr>
      </a:lvl7pPr>
      <a:lvl8pPr marL="3556284" indent="-296357" algn="l" rtl="0" eaLnBrk="1" latinLnBrk="0" hangingPunct="1">
        <a:spcBef>
          <a:spcPct val="20000"/>
        </a:spcBef>
        <a:buClr>
          <a:schemeClr val="tx2"/>
        </a:buClr>
        <a:buChar char="•"/>
        <a:defRPr kumimoji="0" sz="2600" kern="1200">
          <a:solidFill>
            <a:schemeClr val="tx1"/>
          </a:solidFill>
          <a:latin typeface="+mn-lt"/>
          <a:ea typeface="+mn-ea"/>
          <a:cs typeface="+mn-cs"/>
        </a:defRPr>
      </a:lvl8pPr>
      <a:lvl9pPr marL="4000820" indent="-296357" algn="l" rtl="0" eaLnBrk="1" latinLnBrk="0" hangingPunct="1">
        <a:spcBef>
          <a:spcPct val="20000"/>
        </a:spcBef>
        <a:buClr>
          <a:schemeClr val="tx2"/>
        </a:buClr>
        <a:buFontTx/>
        <a:buChar char="•"/>
        <a:defRPr kumimoji="0" sz="23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740893" algn="l" rtl="0" eaLnBrk="1" latinLnBrk="0" hangingPunct="1">
        <a:defRPr kumimoji="0" kern="1200">
          <a:solidFill>
            <a:schemeClr val="tx1"/>
          </a:solidFill>
          <a:latin typeface="+mn-lt"/>
          <a:ea typeface="+mn-ea"/>
          <a:cs typeface="+mn-cs"/>
        </a:defRPr>
      </a:lvl2pPr>
      <a:lvl3pPr marL="1481785" algn="l" rtl="0" eaLnBrk="1" latinLnBrk="0" hangingPunct="1">
        <a:defRPr kumimoji="0" kern="1200">
          <a:solidFill>
            <a:schemeClr val="tx1"/>
          </a:solidFill>
          <a:latin typeface="+mn-lt"/>
          <a:ea typeface="+mn-ea"/>
          <a:cs typeface="+mn-cs"/>
        </a:defRPr>
      </a:lvl3pPr>
      <a:lvl4pPr marL="2222678" algn="l" rtl="0" eaLnBrk="1" latinLnBrk="0" hangingPunct="1">
        <a:defRPr kumimoji="0" kern="1200">
          <a:solidFill>
            <a:schemeClr val="tx1"/>
          </a:solidFill>
          <a:latin typeface="+mn-lt"/>
          <a:ea typeface="+mn-ea"/>
          <a:cs typeface="+mn-cs"/>
        </a:defRPr>
      </a:lvl4pPr>
      <a:lvl5pPr marL="2963570" algn="l" rtl="0" eaLnBrk="1" latinLnBrk="0" hangingPunct="1">
        <a:defRPr kumimoji="0" kern="1200">
          <a:solidFill>
            <a:schemeClr val="tx1"/>
          </a:solidFill>
          <a:latin typeface="+mn-lt"/>
          <a:ea typeface="+mn-ea"/>
          <a:cs typeface="+mn-cs"/>
        </a:defRPr>
      </a:lvl5pPr>
      <a:lvl6pPr marL="3704463" algn="l" rtl="0" eaLnBrk="1" latinLnBrk="0" hangingPunct="1">
        <a:defRPr kumimoji="0" kern="1200">
          <a:solidFill>
            <a:schemeClr val="tx1"/>
          </a:solidFill>
          <a:latin typeface="+mn-lt"/>
          <a:ea typeface="+mn-ea"/>
          <a:cs typeface="+mn-cs"/>
        </a:defRPr>
      </a:lvl6pPr>
      <a:lvl7pPr marL="4445356" algn="l" rtl="0" eaLnBrk="1" latinLnBrk="0" hangingPunct="1">
        <a:defRPr kumimoji="0" kern="1200">
          <a:solidFill>
            <a:schemeClr val="tx1"/>
          </a:solidFill>
          <a:latin typeface="+mn-lt"/>
          <a:ea typeface="+mn-ea"/>
          <a:cs typeface="+mn-cs"/>
        </a:defRPr>
      </a:lvl7pPr>
      <a:lvl8pPr marL="5186248" algn="l" rtl="0" eaLnBrk="1" latinLnBrk="0" hangingPunct="1">
        <a:defRPr kumimoji="0" kern="1200">
          <a:solidFill>
            <a:schemeClr val="tx1"/>
          </a:solidFill>
          <a:latin typeface="+mn-lt"/>
          <a:ea typeface="+mn-ea"/>
          <a:cs typeface="+mn-cs"/>
        </a:defRPr>
      </a:lvl8pPr>
      <a:lvl9pPr marL="5927141"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jp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0.jp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t="12991" b="11220"/>
          <a:stretch>
            <a:fillRect/>
          </a:stretch>
        </p:blipFill>
        <p:spPr bwMode="auto">
          <a:xfrm>
            <a:off x="0" y="-154081"/>
            <a:ext cx="15846425" cy="10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4"/>
          <p:cNvSpPr txBox="1">
            <a:spLocks noChangeArrowheads="1"/>
          </p:cNvSpPr>
          <p:nvPr/>
        </p:nvSpPr>
        <p:spPr bwMode="auto">
          <a:xfrm>
            <a:off x="8427268" y="2234382"/>
            <a:ext cx="6933800" cy="45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8179" tIns="74089" rIns="148179" bIns="7408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2000" dirty="0" smtClean="0">
                <a:solidFill>
                  <a:schemeClr val="accent1">
                    <a:lumMod val="75000"/>
                  </a:schemeClr>
                </a:solidFill>
                <a:latin typeface="Cambria"/>
                <a:cs typeface="Cambria"/>
              </a:rPr>
              <a:t>Couche </a:t>
            </a:r>
            <a:r>
              <a:rPr lang="fr-FR" sz="2000" dirty="0">
                <a:solidFill>
                  <a:schemeClr val="accent1">
                    <a:lumMod val="75000"/>
                  </a:schemeClr>
                </a:solidFill>
                <a:latin typeface="Cambria"/>
                <a:cs typeface="Cambria"/>
              </a:rPr>
              <a:t>atmosphérique de la </a:t>
            </a:r>
            <a:r>
              <a:rPr lang="fr-FR" sz="2000" dirty="0" smtClean="0">
                <a:solidFill>
                  <a:schemeClr val="accent1">
                    <a:lumMod val="75000"/>
                  </a:schemeClr>
                </a:solidFill>
                <a:latin typeface="Cambria"/>
                <a:cs typeface="Cambria"/>
              </a:rPr>
              <a:t>Terre</a:t>
            </a:r>
            <a:endParaRPr lang="fr-FR" sz="2000" dirty="0">
              <a:solidFill>
                <a:schemeClr val="accent1">
                  <a:lumMod val="75000"/>
                </a:schemeClr>
              </a:solidFill>
              <a:latin typeface="Cambria"/>
              <a:cs typeface="Cambria"/>
            </a:endParaRPr>
          </a:p>
        </p:txBody>
      </p:sp>
    </p:spTree>
    <p:extLst>
      <p:ext uri="{BB962C8B-B14F-4D97-AF65-F5344CB8AC3E}">
        <p14:creationId xmlns:p14="http://schemas.microsoft.com/office/powerpoint/2010/main" val="396153590"/>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Administrateur\Bureau\RdV\REALISATION PROJETS\shanti été Hiver.jpg"/>
          <p:cNvPicPr>
            <a:picLocks noChangeAspect="1" noChangeArrowheads="1"/>
          </p:cNvPicPr>
          <p:nvPr/>
        </p:nvPicPr>
        <p:blipFill>
          <a:blip r:embed="rId3"/>
          <a:srcRect t="11198" b="4478"/>
          <a:stretch>
            <a:fillRect/>
          </a:stretch>
        </p:blipFill>
        <p:spPr bwMode="auto">
          <a:xfrm>
            <a:off x="4322812" y="1"/>
            <a:ext cx="10668372" cy="10073716"/>
          </a:xfrm>
          <a:prstGeom prst="rect">
            <a:avLst/>
          </a:prstGeom>
          <a:noFill/>
          <a:ln w="9525">
            <a:noFill/>
            <a:miter lim="800000"/>
            <a:headEnd/>
            <a:tailEnd/>
          </a:ln>
        </p:spPr>
      </p:pic>
      <p:sp>
        <p:nvSpPr>
          <p:cNvPr id="5" name="Espace réservé du contenu 2"/>
          <p:cNvSpPr>
            <a:spLocks noGrp="1"/>
          </p:cNvSpPr>
          <p:nvPr>
            <p:ph idx="1"/>
          </p:nvPr>
        </p:nvSpPr>
        <p:spPr>
          <a:xfrm>
            <a:off x="1485603" y="8873741"/>
            <a:ext cx="13568501" cy="896479"/>
          </a:xfrm>
        </p:spPr>
        <p:txBody>
          <a:bodyPr>
            <a:normAutofit/>
          </a:bodyPr>
          <a:lstStyle/>
          <a:p>
            <a:pPr marL="444536" indent="-444536" fontAlgn="auto">
              <a:spcAft>
                <a:spcPts val="0"/>
              </a:spcAft>
              <a:buClr>
                <a:schemeClr val="accent3"/>
              </a:buClr>
              <a:buFont typeface="Wingdings 2"/>
              <a:buChar char=""/>
              <a:defRPr/>
            </a:pPr>
            <a:r>
              <a:rPr lang="fr-FR" dirty="0" smtClean="0">
                <a:solidFill>
                  <a:schemeClr val="accent3">
                    <a:lumMod val="75000"/>
                  </a:schemeClr>
                </a:solidFill>
                <a:effectLst>
                  <a:outerShdw blurRad="38100" dist="38100" dir="2700000" algn="tl">
                    <a:srgbClr val="000000">
                      <a:alpha val="43137"/>
                    </a:srgbClr>
                  </a:outerShdw>
                </a:effectLst>
              </a:rPr>
              <a:t>SEILLANS &gt;83</a:t>
            </a:r>
            <a:endParaRPr lang="fr-FR" dirty="0">
              <a:solidFill>
                <a:schemeClr val="accent3">
                  <a:lumMod val="75000"/>
                </a:schemeClr>
              </a:solidFill>
              <a:effectLst>
                <a:outerShdw blurRad="38100" dist="38100" dir="2700000" algn="tl">
                  <a:srgbClr val="000000">
                    <a:alpha val="43137"/>
                  </a:srgbClr>
                </a:outerShdw>
              </a:effectLst>
            </a:endParaRPr>
          </a:p>
        </p:txBody>
      </p:sp>
      <p:sp>
        <p:nvSpPr>
          <p:cNvPr id="6" name="Espace réservé du contenu 2"/>
          <p:cNvSpPr txBox="1">
            <a:spLocks/>
          </p:cNvSpPr>
          <p:nvPr/>
        </p:nvSpPr>
        <p:spPr>
          <a:xfrm rot="16200000">
            <a:off x="-3141490" y="3411041"/>
            <a:ext cx="7535470"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500" dirty="0">
                <a:solidFill>
                  <a:srgbClr val="FF6600"/>
                </a:solidFill>
                <a:effectLst>
                  <a:outerShdw blurRad="50800" dist="38100" dir="2700000" algn="tl" rotWithShape="0">
                    <a:prstClr val="black">
                      <a:alpha val="40000"/>
                    </a:prstClr>
                  </a:outerShdw>
                </a:effectLst>
                <a:latin typeface="Trebuchet MS"/>
              </a:rPr>
              <a:t>Protection Solaire d’été</a:t>
            </a:r>
          </a:p>
        </p:txBody>
      </p:sp>
    </p:spTree>
    <p:custDataLst>
      <p:tags r:id="rId1"/>
    </p:custData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p:cNvSpPr txBox="1">
            <a:spLocks/>
          </p:cNvSpPr>
          <p:nvPr/>
        </p:nvSpPr>
        <p:spPr>
          <a:xfrm>
            <a:off x="3242693" y="4898678"/>
            <a:ext cx="12603732" cy="3168352"/>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fontAlgn="auto">
              <a:spcBef>
                <a:spcPct val="20000"/>
              </a:spcBef>
              <a:spcAft>
                <a:spcPts val="0"/>
              </a:spcAft>
              <a:buClr>
                <a:schemeClr val="accent3"/>
              </a:buClr>
              <a:buSzPct val="95000"/>
              <a:defRPr/>
            </a:pPr>
            <a:r>
              <a:rPr lang="fr-FR" sz="6000" dirty="0">
                <a:solidFill>
                  <a:schemeClr val="accent5"/>
                </a:solidFill>
                <a:effectLst>
                  <a:outerShdw blurRad="50800" dist="38100" dir="2700000" algn="tl" rotWithShape="0">
                    <a:prstClr val="black">
                      <a:alpha val="40000"/>
                    </a:prstClr>
                  </a:outerShdw>
                </a:effectLst>
                <a:latin typeface="Trebuchet MS"/>
              </a:rPr>
              <a:t>PRINCIPES</a:t>
            </a:r>
            <a:r>
              <a:rPr lang="fr-FR" sz="5400" dirty="0">
                <a:solidFill>
                  <a:schemeClr val="accent5"/>
                </a:solidFill>
                <a:effectLst>
                  <a:outerShdw blurRad="50800" dist="38100" dir="2700000" algn="tl" rotWithShape="0">
                    <a:prstClr val="black">
                      <a:alpha val="40000"/>
                    </a:prstClr>
                  </a:outerShdw>
                </a:effectLst>
                <a:latin typeface="Trebuchet MS"/>
              </a:rPr>
              <a:t> </a:t>
            </a:r>
            <a:r>
              <a:rPr lang="fr-FR" sz="5400" dirty="0" smtClean="0">
                <a:solidFill>
                  <a:schemeClr val="accent5"/>
                </a:solidFill>
                <a:effectLst>
                  <a:outerShdw blurRad="50800" dist="38100" dir="2700000" algn="tl" rotWithShape="0">
                    <a:prstClr val="black">
                      <a:alpha val="40000"/>
                    </a:prstClr>
                  </a:outerShdw>
                </a:effectLst>
                <a:latin typeface="Trebuchet MS"/>
              </a:rPr>
              <a:t> de L’</a:t>
            </a:r>
            <a:r>
              <a:rPr lang="fr-FR" sz="6000" dirty="0" smtClean="0">
                <a:solidFill>
                  <a:schemeClr val="accent5"/>
                </a:solidFill>
                <a:effectLst>
                  <a:outerShdw blurRad="50800" dist="38100" dir="2700000" algn="tl" rotWithShape="0">
                    <a:prstClr val="black">
                      <a:alpha val="40000"/>
                    </a:prstClr>
                  </a:outerShdw>
                </a:effectLst>
                <a:latin typeface="Trebuchet MS"/>
              </a:rPr>
              <a:t>ECOCONSTRUCTION</a:t>
            </a:r>
          </a:p>
          <a:p>
            <a:pPr marL="444536" indent="-444536" fontAlgn="auto">
              <a:spcBef>
                <a:spcPct val="20000"/>
              </a:spcBef>
              <a:spcAft>
                <a:spcPts val="0"/>
              </a:spcAft>
              <a:buClr>
                <a:schemeClr val="accent3"/>
              </a:buClr>
              <a:buSzPct val="95000"/>
              <a:defRPr/>
            </a:pPr>
            <a:r>
              <a:rPr lang="fr-FR" sz="6000" dirty="0" smtClean="0">
                <a:solidFill>
                  <a:srgbClr val="FF6600"/>
                </a:solidFill>
                <a:effectLst>
                  <a:outerShdw blurRad="50800" dist="38100" dir="2700000" algn="tl" rotWithShape="0">
                    <a:prstClr val="black">
                      <a:alpha val="40000"/>
                    </a:prstClr>
                  </a:outerShdw>
                </a:effectLst>
                <a:latin typeface="Trebuchet MS"/>
              </a:rPr>
              <a:t>Isolation Thermique</a:t>
            </a:r>
            <a:r>
              <a:rPr lang="fr-FR" sz="5400" dirty="0" smtClean="0">
                <a:solidFill>
                  <a:srgbClr val="FF6600"/>
                </a:solidFill>
                <a:effectLst>
                  <a:outerShdw blurRad="50800" dist="38100" dir="2700000" algn="tl" rotWithShape="0">
                    <a:prstClr val="black">
                      <a:alpha val="40000"/>
                    </a:prstClr>
                  </a:outerShdw>
                </a:effectLst>
                <a:latin typeface="Trebuchet MS"/>
              </a:rPr>
              <a:t> </a:t>
            </a:r>
            <a:r>
              <a:rPr lang="fr-FR" sz="4800" dirty="0" smtClean="0">
                <a:solidFill>
                  <a:srgbClr val="FF6600"/>
                </a:solidFill>
                <a:effectLst>
                  <a:outerShdw blurRad="50800" dist="38100" dir="2700000" algn="tl" rotWithShape="0">
                    <a:prstClr val="black">
                      <a:alpha val="40000"/>
                    </a:prstClr>
                  </a:outerShdw>
                </a:effectLst>
                <a:latin typeface="Trebuchet MS"/>
              </a:rPr>
              <a:t>par l’</a:t>
            </a:r>
            <a:r>
              <a:rPr lang="fr-FR" sz="5400" dirty="0" smtClean="0">
                <a:solidFill>
                  <a:srgbClr val="FF6600"/>
                </a:solidFill>
                <a:effectLst>
                  <a:outerShdw blurRad="50800" dist="38100" dir="2700000" algn="tl" rotWithShape="0">
                    <a:prstClr val="black">
                      <a:alpha val="40000"/>
                    </a:prstClr>
                  </a:outerShdw>
                </a:effectLst>
                <a:latin typeface="Trebuchet MS"/>
              </a:rPr>
              <a:t>EXTÉRIEUR</a:t>
            </a:r>
          </a:p>
          <a:p>
            <a:pPr marL="444536" indent="-444536" fontAlgn="auto">
              <a:spcBef>
                <a:spcPct val="20000"/>
              </a:spcBef>
              <a:spcAft>
                <a:spcPts val="0"/>
              </a:spcAft>
              <a:buClr>
                <a:schemeClr val="accent3"/>
              </a:buClr>
              <a:buSzPct val="95000"/>
              <a:defRPr/>
            </a:pPr>
            <a:r>
              <a:rPr lang="fr-FR" sz="5400" dirty="0" smtClean="0">
                <a:solidFill>
                  <a:srgbClr val="FF6600"/>
                </a:solidFill>
                <a:effectLst>
                  <a:outerShdw blurRad="50800" dist="38100" dir="2700000" algn="tl" rotWithShape="0">
                    <a:prstClr val="black">
                      <a:alpha val="40000"/>
                    </a:prstClr>
                  </a:outerShdw>
                </a:effectLst>
                <a:latin typeface="Trebuchet MS"/>
              </a:rPr>
              <a:t>+ INERTIE </a:t>
            </a:r>
            <a:r>
              <a:rPr lang="is-IS" sz="5400" dirty="0">
                <a:solidFill>
                  <a:srgbClr val="FF6600"/>
                </a:solidFill>
                <a:effectLst>
                  <a:outerShdw blurRad="50800" dist="38100" dir="2700000" algn="tl" rotWithShape="0">
                    <a:prstClr val="black">
                      <a:alpha val="40000"/>
                    </a:prstClr>
                  </a:outerShdw>
                </a:effectLst>
                <a:latin typeface="Trebuchet MS"/>
              </a:rPr>
              <a:t>… e</a:t>
            </a:r>
            <a:r>
              <a:rPr lang="fr-FR" sz="5400" dirty="0" err="1">
                <a:solidFill>
                  <a:srgbClr val="FF6600"/>
                </a:solidFill>
                <a:effectLst>
                  <a:outerShdw blurRad="50800" dist="38100" dir="2700000" algn="tl" rotWithShape="0">
                    <a:prstClr val="black">
                      <a:alpha val="40000"/>
                    </a:prstClr>
                  </a:outerShdw>
                </a:effectLst>
                <a:latin typeface="Trebuchet MS"/>
              </a:rPr>
              <a:t>t</a:t>
            </a:r>
            <a:r>
              <a:rPr lang="fr-FR" sz="5400" dirty="0">
                <a:solidFill>
                  <a:srgbClr val="FF6600"/>
                </a:solidFill>
                <a:effectLst>
                  <a:outerShdw blurRad="50800" dist="38100" dir="2700000" algn="tl" rotWithShape="0">
                    <a:prstClr val="black">
                      <a:alpha val="40000"/>
                    </a:prstClr>
                  </a:outerShdw>
                </a:effectLst>
                <a:latin typeface="Trebuchet MS"/>
              </a:rPr>
              <a:t> matériaux sains </a:t>
            </a:r>
            <a:endParaRPr lang="fr-FR" sz="5400" dirty="0"/>
          </a:p>
          <a:p>
            <a:pPr marL="444536" indent="-444536" fontAlgn="auto">
              <a:spcBef>
                <a:spcPct val="20000"/>
              </a:spcBef>
              <a:spcAft>
                <a:spcPts val="0"/>
              </a:spcAft>
              <a:buClr>
                <a:schemeClr val="accent3"/>
              </a:buClr>
              <a:buSzPct val="95000"/>
              <a:defRPr/>
            </a:pPr>
            <a:endParaRPr lang="fr-FR" sz="5400" dirty="0">
              <a:solidFill>
                <a:srgbClr val="FF6600"/>
              </a:solidFill>
              <a:effectLst>
                <a:outerShdw blurRad="50800" dist="38100" dir="2700000" algn="tl" rotWithShape="0">
                  <a:prstClr val="black">
                    <a:alpha val="40000"/>
                  </a:prstClr>
                </a:outerShdw>
              </a:effectLst>
              <a:latin typeface="Trebuchet MS"/>
            </a:endParaRPr>
          </a:p>
        </p:txBody>
      </p:sp>
      <p:sp>
        <p:nvSpPr>
          <p:cNvPr id="6" name="Titre 1"/>
          <p:cNvSpPr txBox="1">
            <a:spLocks/>
          </p:cNvSpPr>
          <p:nvPr/>
        </p:nvSpPr>
        <p:spPr bwMode="auto">
          <a:xfrm>
            <a:off x="650404" y="33964"/>
            <a:ext cx="13051176" cy="2859168"/>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Eco-Conception</a:t>
            </a:r>
          </a:p>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Eco-Construction </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Espace réservé du contenu 2"/>
          <p:cNvSpPr txBox="1">
            <a:spLocks/>
          </p:cNvSpPr>
          <p:nvPr/>
        </p:nvSpPr>
        <p:spPr>
          <a:xfrm>
            <a:off x="3602732" y="3026470"/>
            <a:ext cx="11908098" cy="2088232"/>
          </a:xfrm>
          <a:prstGeom prst="rect">
            <a:avLst/>
          </a:prstGeom>
          <a:effectLst>
            <a:outerShdw blurRad="50800" dist="38100" dir="2700000" algn="tl" rotWithShape="0">
              <a:prstClr val="black">
                <a:alpha val="40000"/>
              </a:prstClr>
            </a:outerShdw>
          </a:effectLst>
        </p:spPr>
        <p:txBody>
          <a:bodyPr lIns="148179" tIns="74089" rIns="148179" bIns="74089"/>
          <a:lstStyle>
            <a:defPPr>
              <a:defRPr lang="fr-FR"/>
            </a:defPPr>
            <a:lvl1pPr marL="444536" indent="-444536" fontAlgn="auto">
              <a:spcBef>
                <a:spcPct val="20000"/>
              </a:spcBef>
              <a:spcAft>
                <a:spcPts val="0"/>
              </a:spcAft>
              <a:buClr>
                <a:schemeClr val="accent3"/>
              </a:buClr>
              <a:buSzPct val="95000"/>
              <a:defRPr sz="4800">
                <a:solidFill>
                  <a:srgbClr val="FF6600"/>
                </a:solidFill>
                <a:effectLst>
                  <a:outerShdw blurRad="50800" dist="38100" dir="2700000" algn="tl" rotWithShape="0">
                    <a:prstClr val="black">
                      <a:alpha val="40000"/>
                    </a:prstClr>
                  </a:outerShdw>
                </a:effectLst>
                <a:latin typeface="Trebuchet MS"/>
              </a:defRPr>
            </a:lvl1pPr>
          </a:lstStyle>
          <a:p>
            <a:endParaRPr lang="fr-FR" dirty="0"/>
          </a:p>
        </p:txBody>
      </p:sp>
      <p:sp>
        <p:nvSpPr>
          <p:cNvPr id="8" name="Titre 1"/>
          <p:cNvSpPr txBox="1">
            <a:spLocks/>
          </p:cNvSpPr>
          <p:nvPr/>
        </p:nvSpPr>
        <p:spPr bwMode="auto">
          <a:xfrm>
            <a:off x="3458716" y="3458518"/>
            <a:ext cx="8928992" cy="1358962"/>
          </a:xfrm>
          <a:prstGeom prst="rect">
            <a:avLst/>
          </a:prstGeom>
          <a:noFill/>
          <a:ln w="9525">
            <a:noFill/>
            <a:miter lim="800000"/>
            <a:headEnd/>
            <a:tailEnd/>
          </a:ln>
        </p:spPr>
        <p:txBody>
          <a:bodyPr vert="horz" wrap="square" lIns="0" tIns="74089"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fr-FR" dirty="0" smtClean="0"/>
              <a:t>QUELLES SOLUTIONS ?</a:t>
            </a:r>
            <a:endParaRPr lang="fr-FR" dirty="0"/>
          </a:p>
        </p:txBody>
      </p:sp>
      <p:pic>
        <p:nvPicPr>
          <p:cNvPr id="9" name="Image 8" descr="LOGO EcoBatissonS contact 2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0684" y="8571086"/>
            <a:ext cx="4867254" cy="2448997"/>
          </a:xfrm>
          <a:prstGeom prst="rect">
            <a:avLst/>
          </a:prstGeom>
        </p:spPr>
      </p:pic>
    </p:spTree>
    <p:extLst>
      <p:ext uri="{BB962C8B-B14F-4D97-AF65-F5344CB8AC3E}">
        <p14:creationId xmlns:p14="http://schemas.microsoft.com/office/powerpoint/2010/main" val="1352585424"/>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3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right)">
                                      <p:cBhvr>
                                        <p:cTn id="8" dur="1000"/>
                                        <p:tgtEl>
                                          <p:spTgt spid="11"/>
                                        </p:tgtEl>
                                      </p:cBhvr>
                                    </p:animEffect>
                                  </p:childTnLst>
                                </p:cTn>
                              </p:par>
                            </p:childTnLst>
                          </p:cTn>
                        </p:par>
                        <p:par>
                          <p:cTn id="9" fill="hold">
                            <p:stCondLst>
                              <p:cond delay="4000"/>
                            </p:stCondLst>
                            <p:childTnLst>
                              <p:par>
                                <p:cTn id="10" presetID="12" presetClass="entr" presetSubtype="8" fill="hold" grpId="0" nodeType="afterEffect" nodePh="1">
                                  <p:stCondLst>
                                    <p:cond delay="300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p:tgtEl>
                                          <p:spTgt spid="12"/>
                                        </p:tgtEl>
                                        <p:attrNameLst>
                                          <p:attrName>ppt_x</p:attrName>
                                        </p:attrNameLst>
                                      </p:cBhvr>
                                      <p:tavLst>
                                        <p:tav tm="0">
                                          <p:val>
                                            <p:strVal val="#ppt_x-#ppt_w*1.125000"/>
                                          </p:val>
                                        </p:tav>
                                        <p:tav tm="100000">
                                          <p:val>
                                            <p:strVal val="#ppt_x"/>
                                          </p:val>
                                        </p:tav>
                                      </p:tavLst>
                                    </p:anim>
                                    <p:animEffect transition="in" filter="wipe(right)">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588" y="1"/>
            <a:ext cx="8137359" cy="8947211"/>
          </a:xfrm>
          <a:prstGeom prst="rect">
            <a:avLst/>
          </a:prstGeom>
        </p:spPr>
      </p:pic>
      <p:sp>
        <p:nvSpPr>
          <p:cNvPr id="11" name="Espace réservé du contenu 2"/>
          <p:cNvSpPr txBox="1">
            <a:spLocks/>
          </p:cNvSpPr>
          <p:nvPr/>
        </p:nvSpPr>
        <p:spPr>
          <a:xfrm>
            <a:off x="10011444" y="6266830"/>
            <a:ext cx="5615499" cy="1342530"/>
          </a:xfrm>
          <a:prstGeom prst="rect">
            <a:avLst/>
          </a:prstGeom>
        </p:spPr>
        <p:txBody>
          <a:bodyPr lIns="148179" tIns="74089" rIns="148179" bIns="74089"/>
          <a:lstStyle/>
          <a:p>
            <a:pPr marL="444536" indent="-444536" algn="r" fontAlgn="auto">
              <a:spcBef>
                <a:spcPct val="20000"/>
              </a:spcBef>
              <a:spcAft>
                <a:spcPts val="0"/>
              </a:spcAft>
              <a:buClr>
                <a:schemeClr val="accent3"/>
              </a:buClr>
              <a:buSzPct val="95000"/>
              <a:defRPr/>
            </a:pPr>
            <a:r>
              <a:rPr lang="fr-FR" sz="3900" dirty="0">
                <a:solidFill>
                  <a:srgbClr val="FF6600"/>
                </a:solidFill>
                <a:effectLst>
                  <a:outerShdw blurRad="50800" dist="38100" dir="2700000">
                    <a:srgbClr val="000000">
                      <a:alpha val="43000"/>
                    </a:srgbClr>
                  </a:outerShdw>
                </a:effectLst>
                <a:latin typeface="Trebuchet MS"/>
              </a:rPr>
              <a:t>LIEGE de finition ITE</a:t>
            </a:r>
          </a:p>
          <a:p>
            <a:pPr marL="444536" indent="-444536" algn="r" fontAlgn="auto">
              <a:spcBef>
                <a:spcPct val="20000"/>
              </a:spcBef>
              <a:spcAft>
                <a:spcPts val="0"/>
              </a:spcAft>
              <a:buClr>
                <a:schemeClr val="accent3"/>
              </a:buClr>
              <a:buSzPct val="95000"/>
              <a:defRPr/>
            </a:pPr>
            <a:endParaRPr lang="fr-FR" sz="3900" dirty="0">
              <a:solidFill>
                <a:srgbClr val="FF6600"/>
              </a:solidFill>
              <a:effectLst>
                <a:outerShdw blurRad="50800" dist="38100" dir="2700000">
                  <a:srgbClr val="000000">
                    <a:alpha val="43000"/>
                  </a:srgbClr>
                </a:outerShdw>
              </a:effectLst>
              <a:latin typeface="Trebuchet MS"/>
            </a:endParaRPr>
          </a:p>
        </p:txBody>
      </p:sp>
      <p:sp>
        <p:nvSpPr>
          <p:cNvPr id="10" name="TextBox 22"/>
          <p:cNvSpPr txBox="1"/>
          <p:nvPr/>
        </p:nvSpPr>
        <p:spPr>
          <a:xfrm>
            <a:off x="810247" y="8917259"/>
            <a:ext cx="12229309" cy="749789"/>
          </a:xfrm>
          <a:prstGeom prst="rect">
            <a:avLst/>
          </a:prstGeom>
          <a:noFill/>
        </p:spPr>
        <p:txBody>
          <a:bodyPr wrap="square" lIns="148179" tIns="74089" rIns="148179" bIns="74089" rtlCol="0">
            <a:spAutoFit/>
          </a:bodyPr>
          <a:lstStyle/>
          <a:p>
            <a:r>
              <a:rPr lang="en-US" sz="3900" dirty="0">
                <a:solidFill>
                  <a:schemeClr val="accent5">
                    <a:lumMod val="75000"/>
                  </a:schemeClr>
                </a:solidFill>
              </a:rPr>
              <a:t>Isolation par </a:t>
            </a:r>
            <a:r>
              <a:rPr lang="fr-FR" sz="3900" dirty="0">
                <a:solidFill>
                  <a:schemeClr val="accent5">
                    <a:lumMod val="75000"/>
                  </a:schemeClr>
                </a:solidFill>
              </a:rPr>
              <a:t>l’extérieur (ITE) avec enduit ou sans</a:t>
            </a:r>
          </a:p>
        </p:txBody>
      </p:sp>
      <p:sp>
        <p:nvSpPr>
          <p:cNvPr id="12" name="Espace réservé du contenu 2"/>
          <p:cNvSpPr txBox="1">
            <a:spLocks/>
          </p:cNvSpPr>
          <p:nvPr/>
        </p:nvSpPr>
        <p:spPr>
          <a:xfrm rot="16200000">
            <a:off x="-4297878" y="4567429"/>
            <a:ext cx="9848246"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400" dirty="0">
                <a:solidFill>
                  <a:srgbClr val="FF6600"/>
                </a:solidFill>
                <a:effectLst>
                  <a:outerShdw blurRad="50800" dist="38100" dir="2700000" algn="tl" rotWithShape="0">
                    <a:prstClr val="black">
                      <a:alpha val="40000"/>
                    </a:prstClr>
                  </a:outerShdw>
                </a:effectLst>
                <a:latin typeface="Trebuchet MS"/>
              </a:rPr>
              <a:t> </a:t>
            </a:r>
            <a:r>
              <a:rPr lang="fr-FR" sz="4000" dirty="0">
                <a:solidFill>
                  <a:srgbClr val="FF6600"/>
                </a:solidFill>
                <a:effectLst>
                  <a:outerShdw blurRad="50800" dist="38100" dir="2700000" algn="tl" rotWithShape="0">
                    <a:prstClr val="black">
                      <a:alpha val="40000"/>
                    </a:prstClr>
                  </a:outerShdw>
                </a:effectLst>
                <a:latin typeface="Trebuchet MS"/>
              </a:rPr>
              <a:t>Isolation Thermique par l’Extérieur</a:t>
            </a:r>
            <a:r>
              <a:rPr lang="fr-FR" sz="4400" dirty="0">
                <a:solidFill>
                  <a:srgbClr val="FF6600"/>
                </a:solidFill>
                <a:effectLst>
                  <a:outerShdw blurRad="50800" dist="38100" dir="2700000" algn="tl" rotWithShape="0">
                    <a:prstClr val="black">
                      <a:alpha val="40000"/>
                    </a:prstClr>
                  </a:outerShdw>
                </a:effectLst>
                <a:latin typeface="Trebuchet MS"/>
              </a:rPr>
              <a:t> ITE</a:t>
            </a:r>
          </a:p>
        </p:txBody>
      </p:sp>
      <p:pic>
        <p:nvPicPr>
          <p:cNvPr id="13"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155" y="2607107"/>
            <a:ext cx="6628025" cy="6319666"/>
          </a:xfrm>
          <a:prstGeom prst="rect">
            <a:avLst/>
          </a:prstGeom>
        </p:spPr>
      </p:pic>
      <p:sp>
        <p:nvSpPr>
          <p:cNvPr id="8" name="Espace réservé du contenu 2"/>
          <p:cNvSpPr txBox="1">
            <a:spLocks/>
          </p:cNvSpPr>
          <p:nvPr/>
        </p:nvSpPr>
        <p:spPr>
          <a:xfrm>
            <a:off x="240680" y="7054701"/>
            <a:ext cx="4812390" cy="1342530"/>
          </a:xfrm>
          <a:prstGeom prst="rect">
            <a:avLst/>
          </a:prstGeom>
        </p:spPr>
        <p:txBody>
          <a:bodyPr lIns="148179" tIns="74089" rIns="148179" bIns="74089"/>
          <a:lstStyle/>
          <a:p>
            <a:pPr marL="444536" indent="-444536" algn="r" fontAlgn="auto">
              <a:spcBef>
                <a:spcPct val="20000"/>
              </a:spcBef>
              <a:spcAft>
                <a:spcPts val="0"/>
              </a:spcAft>
              <a:buClr>
                <a:schemeClr val="accent3"/>
              </a:buClr>
              <a:buSzPct val="95000"/>
              <a:defRPr/>
            </a:pPr>
            <a:r>
              <a:rPr lang="fr-FR" sz="3900" b="1" dirty="0">
                <a:solidFill>
                  <a:srgbClr val="FF6600"/>
                </a:solidFill>
                <a:effectLst>
                  <a:outerShdw blurRad="50800" dist="38100" dir="2700000">
                    <a:srgbClr val="000000">
                      <a:alpha val="43000"/>
                    </a:srgbClr>
                  </a:outerShdw>
                </a:effectLst>
                <a:latin typeface="Trebuchet MS"/>
              </a:rPr>
              <a:t>FIBRES de BOIS</a:t>
            </a:r>
          </a:p>
        </p:txBody>
      </p:sp>
      <p:pic>
        <p:nvPicPr>
          <p:cNvPr id="2" name="Image 1" descr="ITE-fibres-Exe_059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444" y="0"/>
            <a:ext cx="6616898" cy="8408193"/>
          </a:xfrm>
          <a:prstGeom prst="rect">
            <a:avLst/>
          </a:prstGeom>
        </p:spPr>
      </p:pic>
      <p:sp>
        <p:nvSpPr>
          <p:cNvPr id="15" name="Espace réservé du contenu 2"/>
          <p:cNvSpPr txBox="1">
            <a:spLocks/>
          </p:cNvSpPr>
          <p:nvPr/>
        </p:nvSpPr>
        <p:spPr>
          <a:xfrm>
            <a:off x="240680" y="7054701"/>
            <a:ext cx="4812390" cy="1342530"/>
          </a:xfrm>
          <a:prstGeom prst="rect">
            <a:avLst/>
          </a:prstGeom>
        </p:spPr>
        <p:txBody>
          <a:bodyPr lIns="148179" tIns="74089" rIns="148179" bIns="74089"/>
          <a:lstStyle/>
          <a:p>
            <a:pPr marL="444536" indent="-444536" algn="r" fontAlgn="auto">
              <a:spcBef>
                <a:spcPct val="20000"/>
              </a:spcBef>
              <a:spcAft>
                <a:spcPts val="0"/>
              </a:spcAft>
              <a:buClr>
                <a:schemeClr val="accent3"/>
              </a:buClr>
              <a:buSzPct val="95000"/>
              <a:defRPr/>
            </a:pPr>
            <a:r>
              <a:rPr lang="fr-FR" sz="3900" b="1" dirty="0">
                <a:solidFill>
                  <a:srgbClr val="FF6600"/>
                </a:solidFill>
                <a:effectLst>
                  <a:outerShdw blurRad="50800" dist="38100" dir="2700000">
                    <a:srgbClr val="000000">
                      <a:alpha val="43000"/>
                    </a:srgbClr>
                  </a:outerShdw>
                </a:effectLst>
                <a:latin typeface="Trebuchet MS"/>
              </a:rPr>
              <a:t>FIBRES de BOIS</a:t>
            </a:r>
          </a:p>
        </p:txBody>
      </p:sp>
      <p:sp>
        <p:nvSpPr>
          <p:cNvPr id="16" name="Titre 1"/>
          <p:cNvSpPr txBox="1">
            <a:spLocks/>
          </p:cNvSpPr>
          <p:nvPr/>
        </p:nvSpPr>
        <p:spPr bwMode="auto">
          <a:xfrm>
            <a:off x="2882652" y="59340"/>
            <a:ext cx="7986487" cy="806890"/>
          </a:xfrm>
          <a:prstGeom prst="rect">
            <a:avLst/>
          </a:prstGeom>
          <a:noFill/>
          <a:ln w="9525">
            <a:noFill/>
            <a:miter lim="800000"/>
            <a:headEnd/>
            <a:tailEnd/>
          </a:ln>
        </p:spPr>
        <p:txBody>
          <a:bodyPr vert="horz" wrap="square" lIns="0" tIns="74089" rIns="0" bIns="0" numCol="1" anchor="b" anchorCtr="0" compatLnSpc="1">
            <a:prstTxWarp prst="textNoShape">
              <a:avLst/>
            </a:prstTxWarp>
            <a:normAutofit fontScale="900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r"/>
            <a:r>
              <a:rPr lang="fr-FR" sz="5800" dirty="0">
                <a:ln w="1905"/>
                <a:solidFill>
                  <a:schemeClr val="accent1">
                    <a:lumMod val="50000"/>
                  </a:schemeClr>
                </a:solidFill>
                <a:effectLst>
                  <a:innerShdw blurRad="69850" dist="43180" dir="5400000">
                    <a:srgbClr val="000000">
                      <a:alpha val="65000"/>
                    </a:srgbClr>
                  </a:innerShdw>
                </a:effectLst>
              </a:rPr>
              <a:t>Réponses Techniques</a:t>
            </a:r>
          </a:p>
        </p:txBody>
      </p:sp>
      <p:sp>
        <p:nvSpPr>
          <p:cNvPr id="18" name="Espace réservé du contenu 2"/>
          <p:cNvSpPr txBox="1">
            <a:spLocks/>
          </p:cNvSpPr>
          <p:nvPr/>
        </p:nvSpPr>
        <p:spPr>
          <a:xfrm>
            <a:off x="9295890" y="1874342"/>
            <a:ext cx="6489021" cy="1342530"/>
          </a:xfrm>
          <a:prstGeom prst="rect">
            <a:avLst/>
          </a:prstGeom>
        </p:spPr>
        <p:txBody>
          <a:bodyPr lIns="148179" tIns="74089" rIns="148179" bIns="74089"/>
          <a:lstStyle/>
          <a:p>
            <a:pPr marL="444536" indent="-444536" algn="r" fontAlgn="auto">
              <a:spcBef>
                <a:spcPct val="20000"/>
              </a:spcBef>
              <a:spcAft>
                <a:spcPts val="0"/>
              </a:spcAft>
              <a:buClr>
                <a:schemeClr val="accent3"/>
              </a:buClr>
              <a:buSzPct val="95000"/>
              <a:defRPr/>
            </a:pPr>
            <a:r>
              <a:rPr lang="fr-FR" sz="3900" b="1" dirty="0">
                <a:solidFill>
                  <a:schemeClr val="accent5"/>
                </a:solidFill>
                <a:effectLst>
                  <a:outerShdw blurRad="50800" dist="38100" dir="2700000">
                    <a:srgbClr val="000000">
                      <a:alpha val="43000"/>
                    </a:srgbClr>
                  </a:outerShdw>
                </a:effectLst>
                <a:latin typeface="Trebuchet MS"/>
              </a:rPr>
              <a:t>Toiture végétalisée</a:t>
            </a:r>
          </a:p>
          <a:p>
            <a:pPr marL="444536" indent="-444536" algn="r" fontAlgn="auto">
              <a:spcBef>
                <a:spcPct val="20000"/>
              </a:spcBef>
              <a:spcAft>
                <a:spcPts val="0"/>
              </a:spcAft>
              <a:buClr>
                <a:schemeClr val="accent3"/>
              </a:buClr>
              <a:buSzPct val="95000"/>
              <a:defRPr/>
            </a:pPr>
            <a:endParaRPr lang="fr-FR" sz="3900" b="1" dirty="0">
              <a:solidFill>
                <a:schemeClr val="accent5"/>
              </a:solidFill>
              <a:effectLst>
                <a:outerShdw blurRad="50800" dist="38100" dir="2700000">
                  <a:srgbClr val="000000">
                    <a:alpha val="43000"/>
                  </a:srgbClr>
                </a:outerShdw>
              </a:effectLst>
              <a:latin typeface="Trebuchet MS"/>
            </a:endParaRPr>
          </a:p>
        </p:txBody>
      </p:sp>
    </p:spTree>
    <p:custDataLst>
      <p:tags r:id="rId1"/>
    </p:custDataLst>
    <p:extLst>
      <p:ext uri="{BB962C8B-B14F-4D97-AF65-F5344CB8AC3E}">
        <p14:creationId xmlns:p14="http://schemas.microsoft.com/office/powerpoint/2010/main" val="2239600965"/>
      </p:ext>
    </p:extLst>
  </p:cSld>
  <p:clrMapOvr>
    <a:masterClrMapping/>
  </p:clrMapOvr>
  <p:transition xmlns:p14="http://schemas.microsoft.com/office/powerpoint/2010/main" advTm="781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4000"/>
                                  </p:stCondLst>
                                  <p:childTnLst>
                                    <p:set>
                                      <p:cBhvr>
                                        <p:cTn id="6" dur="1" fill="hold">
                                          <p:stCondLst>
                                            <p:cond delay="0"/>
                                          </p:stCondLst>
                                        </p:cTn>
                                        <p:tgtEl>
                                          <p:spTgt spid="10"/>
                                        </p:tgtEl>
                                        <p:attrNameLst>
                                          <p:attrName>style.visibility</p:attrName>
                                        </p:attrNameLst>
                                      </p:cBhvr>
                                      <p:to>
                                        <p:strVal val="visible"/>
                                      </p:to>
                                    </p:set>
                                    <p:animEffect transition="in" filter="slide(from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Documents and Settings\Administrateur\Mes documents\a BRUNO C\- Archi PERSPECTIVES C\-a TRIHAB\COM\DIAPORAMA TRIHAB\Matériaux &amp; Energies\Brique DOMUS n.jpg"/>
          <p:cNvPicPr>
            <a:picLocks noChangeAspect="1" noChangeArrowheads="1"/>
          </p:cNvPicPr>
          <p:nvPr/>
        </p:nvPicPr>
        <p:blipFill>
          <a:blip r:embed="rId3"/>
          <a:srcRect l="6577" t="19469" r="5263" b="6230"/>
          <a:stretch>
            <a:fillRect/>
          </a:stretch>
        </p:blipFill>
        <p:spPr bwMode="auto">
          <a:xfrm>
            <a:off x="5330924" y="6371854"/>
            <a:ext cx="5138248" cy="3103892"/>
          </a:xfrm>
          <a:prstGeom prst="rect">
            <a:avLst/>
          </a:prstGeom>
          <a:noFill/>
          <a:ln w="9525">
            <a:noFill/>
            <a:miter lim="800000"/>
            <a:headEnd/>
            <a:tailEnd/>
          </a:ln>
        </p:spPr>
      </p:pic>
      <p:pic>
        <p:nvPicPr>
          <p:cNvPr id="1033" name="Picture 9" descr="C:\Documents and Settings\Administrateur\Mes documents\a BRUNO C\- Archi PERSPECTIVES C\-a TRIHAB\COM\DIAPORAMA TRIHAB\Matériaux &amp; Energies\Salon Batir Ecolo monomur-.jpg"/>
          <p:cNvPicPr>
            <a:picLocks noChangeAspect="1" noChangeArrowheads="1"/>
          </p:cNvPicPr>
          <p:nvPr/>
        </p:nvPicPr>
        <p:blipFill>
          <a:blip r:embed="rId4"/>
          <a:srcRect/>
          <a:stretch>
            <a:fillRect/>
          </a:stretch>
        </p:blipFill>
        <p:spPr bwMode="auto">
          <a:xfrm>
            <a:off x="7923212" y="351024"/>
            <a:ext cx="6393728" cy="4115606"/>
          </a:xfrm>
          <a:prstGeom prst="rect">
            <a:avLst/>
          </a:prstGeom>
          <a:noFill/>
          <a:ln w="9525">
            <a:solidFill>
              <a:srgbClr val="E44302"/>
            </a:solidFill>
            <a:miter lim="800000"/>
            <a:headEnd/>
            <a:tailEnd/>
          </a:ln>
        </p:spPr>
      </p:pic>
      <p:pic>
        <p:nvPicPr>
          <p:cNvPr id="1028" name="Picture 4" descr="C:\Documents and Settings\Administrateur\Mes documents\a BRUNO C\- Archi PERSPECTIVES C\-a TRIHAB\COM\DIAPORAMA TRIHAB\Matériaux &amp; Energies\BRIQUE DE CHANVRE.gif"/>
          <p:cNvPicPr>
            <a:picLocks noChangeAspect="1" noChangeArrowheads="1"/>
          </p:cNvPicPr>
          <p:nvPr/>
        </p:nvPicPr>
        <p:blipFill>
          <a:blip r:embed="rId5"/>
          <a:srcRect/>
          <a:stretch>
            <a:fillRect/>
          </a:stretch>
        </p:blipFill>
        <p:spPr bwMode="auto">
          <a:xfrm>
            <a:off x="10155460" y="4379699"/>
            <a:ext cx="5184576" cy="5343515"/>
          </a:xfrm>
          <a:prstGeom prst="rect">
            <a:avLst/>
          </a:prstGeom>
          <a:ln>
            <a:noFill/>
          </a:ln>
          <a:effectLst/>
        </p:spPr>
      </p:pic>
      <p:sp>
        <p:nvSpPr>
          <p:cNvPr id="13" name="ZoneTexte 12"/>
          <p:cNvSpPr txBox="1">
            <a:spLocks noChangeArrowheads="1"/>
          </p:cNvSpPr>
          <p:nvPr/>
        </p:nvSpPr>
        <p:spPr bwMode="auto">
          <a:xfrm>
            <a:off x="866428" y="8015237"/>
            <a:ext cx="4464496" cy="1626953"/>
          </a:xfrm>
          <a:prstGeom prst="rect">
            <a:avLst/>
          </a:prstGeom>
          <a:noFill/>
          <a:ln w="9525">
            <a:noFill/>
            <a:miter lim="800000"/>
            <a:headEnd/>
            <a:tailEnd/>
          </a:ln>
        </p:spPr>
        <p:txBody>
          <a:bodyPr wrap="square" lIns="148179" tIns="74089" rIns="148179" bIns="74089">
            <a:spAutoFit/>
          </a:bodyPr>
          <a:lstStyle/>
          <a:p>
            <a:pPr algn="r"/>
            <a:r>
              <a:rPr lang="fr-FR" sz="3200" dirty="0" err="1" smtClean="0">
                <a:latin typeface="Trebuchet MS"/>
              </a:rPr>
              <a:t>Monomur</a:t>
            </a:r>
            <a:r>
              <a:rPr lang="fr-FR" sz="3200" dirty="0" smtClean="0">
                <a:latin typeface="Trebuchet MS"/>
              </a:rPr>
              <a:t> de </a:t>
            </a:r>
          </a:p>
          <a:p>
            <a:pPr algn="r"/>
            <a:r>
              <a:rPr lang="fr-FR" sz="3200" dirty="0" smtClean="0">
                <a:latin typeface="Trebuchet MS"/>
              </a:rPr>
              <a:t>ROCHE VOLCANIQUE</a:t>
            </a:r>
            <a:endParaRPr lang="fr-FR" sz="3200" dirty="0">
              <a:latin typeface="Trebuchet MS"/>
            </a:endParaRPr>
          </a:p>
          <a:p>
            <a:pPr algn="r"/>
            <a:r>
              <a:rPr lang="fr-FR" sz="3200" dirty="0" smtClean="0">
                <a:latin typeface="Trebuchet MS"/>
              </a:rPr>
              <a:t>ou de BILLES D’ARGILE</a:t>
            </a:r>
            <a:endParaRPr lang="fr-FR" sz="3200" dirty="0">
              <a:latin typeface="Trebuchet MS"/>
            </a:endParaRPr>
          </a:p>
        </p:txBody>
      </p:sp>
      <p:sp>
        <p:nvSpPr>
          <p:cNvPr id="21" name="ZoneTexte 20"/>
          <p:cNvSpPr txBox="1"/>
          <p:nvPr/>
        </p:nvSpPr>
        <p:spPr>
          <a:xfrm>
            <a:off x="10299476" y="7709783"/>
            <a:ext cx="4608512" cy="1257621"/>
          </a:xfrm>
          <a:prstGeom prst="rect">
            <a:avLst/>
          </a:prstGeom>
          <a:noFill/>
        </p:spPr>
        <p:txBody>
          <a:bodyPr wrap="square" lIns="148179" tIns="74089" rIns="148179" bIns="74089">
            <a:spAutoFit/>
          </a:bodyPr>
          <a:lstStyle/>
          <a:p>
            <a:pPr fontAlgn="auto">
              <a:spcBef>
                <a:spcPts val="0"/>
              </a:spcBef>
              <a:spcAft>
                <a:spcPts val="0"/>
              </a:spcAft>
              <a:defRPr/>
            </a:pPr>
            <a:r>
              <a:rPr lang="fr-FR" sz="2800" dirty="0">
                <a:latin typeface="Trebuchet MS"/>
              </a:rPr>
              <a:t>     </a:t>
            </a:r>
            <a:r>
              <a:rPr lang="fr-FR" sz="2000" b="1" dirty="0">
                <a:latin typeface="Trebuchet MS"/>
              </a:rPr>
              <a:t> </a:t>
            </a:r>
            <a:r>
              <a:rPr lang="fr-FR" sz="3600" b="1" dirty="0">
                <a:solidFill>
                  <a:srgbClr val="FFC000"/>
                </a:solidFill>
                <a:effectLst>
                  <a:outerShdw blurRad="38100" dist="38100" dir="2700000" algn="tl">
                    <a:srgbClr val="000000">
                      <a:alpha val="43137"/>
                    </a:srgbClr>
                  </a:outerShdw>
                </a:effectLst>
                <a:latin typeface="Trebuchet MS"/>
              </a:rPr>
              <a:t>Briques de béton </a:t>
            </a:r>
          </a:p>
          <a:p>
            <a:pPr fontAlgn="auto">
              <a:spcBef>
                <a:spcPts val="0"/>
              </a:spcBef>
              <a:spcAft>
                <a:spcPts val="0"/>
              </a:spcAft>
              <a:defRPr/>
            </a:pPr>
            <a:r>
              <a:rPr lang="fr-FR" sz="3600" b="1" dirty="0">
                <a:solidFill>
                  <a:srgbClr val="FFC000"/>
                </a:solidFill>
                <a:effectLst>
                  <a:outerShdw blurRad="38100" dist="38100" dir="2700000" algn="tl">
                    <a:srgbClr val="000000">
                      <a:alpha val="43137"/>
                    </a:srgbClr>
                  </a:outerShdw>
                </a:effectLst>
                <a:latin typeface="Trebuchet MS"/>
              </a:rPr>
              <a:t>     de </a:t>
            </a:r>
            <a:r>
              <a:rPr lang="fr-FR" sz="3600" b="1" dirty="0" smtClean="0">
                <a:solidFill>
                  <a:srgbClr val="FFC000"/>
                </a:solidFill>
                <a:effectLst>
                  <a:outerShdw blurRad="38100" dist="38100" dir="2700000" algn="tl">
                    <a:srgbClr val="000000">
                      <a:alpha val="43137"/>
                    </a:srgbClr>
                  </a:outerShdw>
                </a:effectLst>
                <a:latin typeface="Trebuchet MS"/>
              </a:rPr>
              <a:t>chanvre</a:t>
            </a:r>
            <a:r>
              <a:rPr lang="fr-FR" sz="2000" dirty="0" smtClean="0">
                <a:effectLst>
                  <a:outerShdw blurRad="38100" dist="38100" dir="2700000" algn="tl">
                    <a:srgbClr val="000000">
                      <a:alpha val="43137"/>
                    </a:srgbClr>
                  </a:outerShdw>
                </a:effectLst>
                <a:latin typeface="Trebuchet MS"/>
              </a:rPr>
              <a:t>                </a:t>
            </a:r>
            <a:endParaRPr lang="fr-FR" sz="2000" dirty="0">
              <a:solidFill>
                <a:srgbClr val="FFC000"/>
              </a:solidFill>
              <a:effectLst>
                <a:outerShdw blurRad="38100" dist="38100" dir="2700000" algn="tl">
                  <a:srgbClr val="000000">
                    <a:alpha val="43137"/>
                  </a:srgbClr>
                </a:outerShdw>
              </a:effectLst>
              <a:latin typeface="Trebuchet MS"/>
            </a:endParaRPr>
          </a:p>
        </p:txBody>
      </p:sp>
      <p:pic>
        <p:nvPicPr>
          <p:cNvPr id="2" name="Image 1" descr="Mur Brique crue &amp; pisé O&amp;D.jpg"/>
          <p:cNvPicPr>
            <a:picLocks noChangeAspect="1"/>
          </p:cNvPicPr>
          <p:nvPr/>
        </p:nvPicPr>
        <p:blipFill rotWithShape="1">
          <a:blip r:embed="rId6">
            <a:extLst>
              <a:ext uri="{28A0092B-C50C-407E-A947-70E740481C1C}">
                <a14:useLocalDpi xmlns:a14="http://schemas.microsoft.com/office/drawing/2010/main" val="0"/>
              </a:ext>
            </a:extLst>
          </a:blip>
          <a:srcRect r="10142"/>
          <a:stretch/>
        </p:blipFill>
        <p:spPr>
          <a:xfrm>
            <a:off x="2090564" y="2234382"/>
            <a:ext cx="5624503" cy="3983743"/>
          </a:xfrm>
          <a:prstGeom prst="rect">
            <a:avLst/>
          </a:prstGeom>
        </p:spPr>
      </p:pic>
      <p:sp>
        <p:nvSpPr>
          <p:cNvPr id="3" name="Titre 1"/>
          <p:cNvSpPr txBox="1">
            <a:spLocks/>
          </p:cNvSpPr>
          <p:nvPr/>
        </p:nvSpPr>
        <p:spPr>
          <a:xfrm>
            <a:off x="722412" y="27746"/>
            <a:ext cx="6756276" cy="1361803"/>
          </a:xfrm>
          <a:prstGeom prst="rect">
            <a:avLst/>
          </a:prstGeom>
          <a:effectLst>
            <a:outerShdw blurRad="50800" dist="38100" dir="2700000" algn="tl" rotWithShape="0">
              <a:prstClr val="black">
                <a:alpha val="40000"/>
              </a:prstClr>
            </a:outerShdw>
          </a:effectLst>
        </p:spPr>
        <p:txBody>
          <a:bodyPr lIns="148179" tIns="74089" rIns="148179" bIns="74089">
            <a:normAutofit fontScale="60000" lnSpcReduction="20000"/>
          </a:bodyPr>
          <a:lstStyle/>
          <a:p>
            <a:pPr fontAlgn="auto">
              <a:spcAft>
                <a:spcPts val="0"/>
              </a:spcAft>
              <a:defRPr/>
            </a:pPr>
            <a:r>
              <a:rPr lang="fr-FR" sz="13000" dirty="0" smtClean="0">
                <a:solidFill>
                  <a:srgbClr val="FFC000"/>
                </a:solidFill>
                <a:latin typeface="Arial"/>
                <a:ea typeface="+mj-ea"/>
                <a:cs typeface="+mj-cs"/>
              </a:rPr>
              <a:t>Eco-Matériaux</a:t>
            </a:r>
            <a:endParaRPr lang="fr-FR" sz="8100" dirty="0">
              <a:solidFill>
                <a:srgbClr val="FFC000"/>
              </a:solidFill>
              <a:effectLst>
                <a:outerShdw blurRad="38100" dist="38100" dir="2700000" algn="tl">
                  <a:srgbClr val="000000">
                    <a:alpha val="43137"/>
                  </a:srgbClr>
                </a:outerShdw>
              </a:effectLst>
              <a:latin typeface="Arial"/>
              <a:ea typeface="+mj-ea"/>
              <a:cs typeface="+mj-cs"/>
            </a:endParaRPr>
          </a:p>
        </p:txBody>
      </p:sp>
      <p:sp>
        <p:nvSpPr>
          <p:cNvPr id="20" name="ZoneTexte 19"/>
          <p:cNvSpPr txBox="1"/>
          <p:nvPr/>
        </p:nvSpPr>
        <p:spPr>
          <a:xfrm>
            <a:off x="2018556" y="1010246"/>
            <a:ext cx="5616624" cy="1134510"/>
          </a:xfrm>
          <a:prstGeom prst="rect">
            <a:avLst/>
          </a:prstGeom>
          <a:noFill/>
        </p:spPr>
        <p:txBody>
          <a:bodyPr wrap="square" lIns="148179" tIns="74089" rIns="148179" bIns="74089">
            <a:spAutoFit/>
          </a:bodyPr>
          <a:lstStyle/>
          <a:p>
            <a:pPr fontAlgn="auto">
              <a:spcBef>
                <a:spcPts val="0"/>
              </a:spcBef>
              <a:spcAft>
                <a:spcPts val="0"/>
              </a:spcAft>
              <a:defRPr/>
            </a:pPr>
            <a:r>
              <a:rPr lang="fr-FR" sz="3200" b="1" dirty="0">
                <a:effectLst>
                  <a:outerShdw blurRad="38100" dist="38100" dir="2700000" algn="tl">
                    <a:srgbClr val="000000">
                      <a:alpha val="43137"/>
                    </a:srgbClr>
                  </a:outerShdw>
                </a:effectLst>
                <a:latin typeface="Trebuchet MS"/>
              </a:rPr>
              <a:t>Mur de terre Crue</a:t>
            </a:r>
          </a:p>
          <a:p>
            <a:pPr fontAlgn="auto">
              <a:spcBef>
                <a:spcPts val="0"/>
              </a:spcBef>
              <a:spcAft>
                <a:spcPts val="0"/>
              </a:spcAft>
              <a:defRPr/>
            </a:pPr>
            <a:r>
              <a:rPr lang="fr-FR" sz="3200" b="1" dirty="0" smtClean="0">
                <a:effectLst>
                  <a:outerShdw blurRad="38100" dist="38100" dir="2700000" algn="tl">
                    <a:srgbClr val="000000">
                      <a:alpha val="43137"/>
                    </a:srgbClr>
                  </a:outerShdw>
                </a:effectLst>
                <a:latin typeface="Trebuchet MS"/>
              </a:rPr>
              <a:t>Adobe, Pisé ou BTC</a:t>
            </a:r>
            <a:endParaRPr lang="fr-FR" sz="3200" b="1" dirty="0">
              <a:effectLst>
                <a:outerShdw blurRad="38100" dist="38100" dir="2700000" algn="tl">
                  <a:srgbClr val="000000">
                    <a:alpha val="43137"/>
                  </a:srgbClr>
                </a:outerShdw>
              </a:effectLst>
              <a:latin typeface="Trebuchet MS"/>
            </a:endParaRPr>
          </a:p>
        </p:txBody>
      </p:sp>
      <p:sp>
        <p:nvSpPr>
          <p:cNvPr id="24" name="TextBox 22"/>
          <p:cNvSpPr txBox="1"/>
          <p:nvPr/>
        </p:nvSpPr>
        <p:spPr>
          <a:xfrm>
            <a:off x="7059116" y="4639877"/>
            <a:ext cx="4085106" cy="1626953"/>
          </a:xfrm>
          <a:prstGeom prst="rect">
            <a:avLst/>
          </a:prstGeom>
          <a:noFill/>
        </p:spPr>
        <p:txBody>
          <a:bodyPr wrap="square" lIns="148179" tIns="74089" rIns="148179" bIns="74089" rtlCol="0">
            <a:spAutoFit/>
          </a:bodyPr>
          <a:lstStyle/>
          <a:p>
            <a:pPr algn="ctr"/>
            <a:r>
              <a:rPr lang="fr-FR" sz="4800" dirty="0" smtClean="0">
                <a:solidFill>
                  <a:srgbClr val="FF6600"/>
                </a:solidFill>
              </a:rPr>
              <a:t>Murs</a:t>
            </a:r>
          </a:p>
          <a:p>
            <a:pPr algn="ctr"/>
            <a:r>
              <a:rPr lang="fr-FR" sz="4800" dirty="0" smtClean="0">
                <a:solidFill>
                  <a:srgbClr val="FF6600"/>
                </a:solidFill>
              </a:rPr>
              <a:t>d’inertie</a:t>
            </a:r>
            <a:endParaRPr lang="fr-FR" sz="4800" dirty="0">
              <a:solidFill>
                <a:srgbClr val="FF6600"/>
              </a:solidFill>
            </a:endParaRPr>
          </a:p>
        </p:txBody>
      </p:sp>
      <p:sp>
        <p:nvSpPr>
          <p:cNvPr id="19" name="ZoneTexte 18"/>
          <p:cNvSpPr txBox="1"/>
          <p:nvPr/>
        </p:nvSpPr>
        <p:spPr>
          <a:xfrm>
            <a:off x="8067228" y="2585406"/>
            <a:ext cx="3888432" cy="1565397"/>
          </a:xfrm>
          <a:prstGeom prst="rect">
            <a:avLst/>
          </a:prstGeom>
          <a:noFill/>
        </p:spPr>
        <p:txBody>
          <a:bodyPr wrap="square" lIns="148179" tIns="74089" rIns="148179" bIns="74089">
            <a:spAutoFit/>
          </a:bodyPr>
          <a:lstStyle/>
          <a:p>
            <a:pPr fontAlgn="auto">
              <a:spcBef>
                <a:spcPts val="0"/>
              </a:spcBef>
              <a:spcAft>
                <a:spcPts val="0"/>
              </a:spcAft>
              <a:defRPr/>
            </a:pPr>
            <a:r>
              <a:rPr lang="fr-FR" sz="2000" b="1" dirty="0">
                <a:solidFill>
                  <a:srgbClr val="FFCC00"/>
                </a:solidFill>
                <a:effectLst>
                  <a:outerShdw blurRad="38100" dist="38100" dir="2700000" algn="tl">
                    <a:srgbClr val="000000">
                      <a:alpha val="43137"/>
                    </a:srgbClr>
                  </a:outerShdw>
                </a:effectLst>
                <a:latin typeface="Trebuchet MS"/>
              </a:rPr>
              <a:t>		  </a:t>
            </a:r>
            <a:r>
              <a:rPr lang="fr-FR" sz="2000" b="1" dirty="0" smtClean="0">
                <a:solidFill>
                  <a:srgbClr val="FFCC00"/>
                </a:solidFill>
                <a:effectLst>
                  <a:outerShdw blurRad="38100" dist="38100" dir="2700000" algn="tl">
                    <a:srgbClr val="000000">
                      <a:alpha val="43137"/>
                    </a:srgbClr>
                  </a:outerShdw>
                </a:effectLst>
                <a:latin typeface="Trebuchet MS"/>
              </a:rPr>
              <a:t>         </a:t>
            </a:r>
            <a:r>
              <a:rPr lang="fr-FR" sz="3600" b="1" dirty="0">
                <a:solidFill>
                  <a:srgbClr val="FFCC00"/>
                </a:solidFill>
                <a:effectLst>
                  <a:outerShdw blurRad="38100" dist="38100" dir="2700000" algn="tl">
                    <a:srgbClr val="000000">
                      <a:alpha val="43137"/>
                    </a:srgbClr>
                  </a:outerShdw>
                </a:effectLst>
                <a:latin typeface="Trebuchet MS"/>
              </a:rPr>
              <a:t>Briques </a:t>
            </a:r>
            <a:r>
              <a:rPr lang="fr-FR" sz="3600" b="1" dirty="0" err="1">
                <a:solidFill>
                  <a:srgbClr val="FFCC00"/>
                </a:solidFill>
                <a:effectLst>
                  <a:outerShdw blurRad="38100" dist="38100" dir="2700000" algn="tl">
                    <a:srgbClr val="000000">
                      <a:alpha val="43137"/>
                    </a:srgbClr>
                  </a:outerShdw>
                </a:effectLst>
                <a:latin typeface="Trebuchet MS"/>
              </a:rPr>
              <a:t>Monomur</a:t>
            </a:r>
            <a:endParaRPr lang="fr-FR" sz="3600" b="1" dirty="0">
              <a:solidFill>
                <a:srgbClr val="FFCC00"/>
              </a:solidFill>
              <a:effectLst>
                <a:outerShdw blurRad="38100" dist="38100" dir="2700000" algn="tl">
                  <a:srgbClr val="000000">
                    <a:alpha val="43137"/>
                  </a:srgbClr>
                </a:outerShdw>
              </a:effectLst>
              <a:latin typeface="Trebuchet MS"/>
            </a:endParaRPr>
          </a:p>
        </p:txBody>
      </p:sp>
      <p:sp>
        <p:nvSpPr>
          <p:cNvPr id="23" name="Espace réservé du contenu 2"/>
          <p:cNvSpPr txBox="1">
            <a:spLocks/>
          </p:cNvSpPr>
          <p:nvPr/>
        </p:nvSpPr>
        <p:spPr>
          <a:xfrm rot="16200000">
            <a:off x="-4297878" y="4567429"/>
            <a:ext cx="9848246"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400" dirty="0" smtClean="0">
                <a:solidFill>
                  <a:srgbClr val="FF6600"/>
                </a:solidFill>
                <a:effectLst>
                  <a:outerShdw blurRad="50800" dist="38100" dir="2700000" algn="tl" rotWithShape="0">
                    <a:prstClr val="black">
                      <a:alpha val="40000"/>
                    </a:prstClr>
                  </a:outerShdw>
                </a:effectLst>
                <a:latin typeface="Trebuchet MS"/>
              </a:rPr>
              <a:t>INERTIE pour Capter les CALORIES</a:t>
            </a:r>
            <a:endParaRPr lang="fr-FR" sz="4400" dirty="0">
              <a:solidFill>
                <a:srgbClr val="FF6600"/>
              </a:solidFill>
              <a:effectLst>
                <a:outerShdw blurRad="50800" dist="38100" dir="2700000" algn="tl" rotWithShape="0">
                  <a:prstClr val="black">
                    <a:alpha val="40000"/>
                  </a:prstClr>
                </a:outerShdw>
              </a:effectLst>
              <a:latin typeface="Trebuchet MS"/>
            </a:endParaRPr>
          </a:p>
        </p:txBody>
      </p:sp>
    </p:spTree>
    <p:custDataLst>
      <p:tags r:id="rId1"/>
    </p:custDataLst>
    <p:extLst>
      <p:ext uri="{BB962C8B-B14F-4D97-AF65-F5344CB8AC3E}">
        <p14:creationId xmlns:p14="http://schemas.microsoft.com/office/powerpoint/2010/main" val="2166203785"/>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1000"/>
                                  </p:stCondLst>
                                  <p:childTnLst>
                                    <p:set>
                                      <p:cBhvr>
                                        <p:cTn id="6" dur="1" fill="hold">
                                          <p:stCondLst>
                                            <p:cond delay="0"/>
                                          </p:stCondLst>
                                        </p:cTn>
                                        <p:tgtEl>
                                          <p:spTgt spid="24"/>
                                        </p:tgtEl>
                                        <p:attrNameLst>
                                          <p:attrName>style.visibility</p:attrName>
                                        </p:attrNameLst>
                                      </p:cBhvr>
                                      <p:to>
                                        <p:strVal val="visible"/>
                                      </p:to>
                                    </p:set>
                                    <p:animEffect transition="in" filter="slide(from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échantillons matériau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451" y="-1"/>
            <a:ext cx="14763973" cy="10103817"/>
          </a:xfrm>
          <a:prstGeom prst="rect">
            <a:avLst/>
          </a:prstGeom>
        </p:spPr>
      </p:pic>
      <p:sp>
        <p:nvSpPr>
          <p:cNvPr id="10" name="TextBox 22"/>
          <p:cNvSpPr txBox="1"/>
          <p:nvPr/>
        </p:nvSpPr>
        <p:spPr>
          <a:xfrm>
            <a:off x="4826868" y="6966200"/>
            <a:ext cx="10660960" cy="2180950"/>
          </a:xfrm>
          <a:prstGeom prst="rect">
            <a:avLst/>
          </a:prstGeom>
          <a:noFill/>
        </p:spPr>
        <p:txBody>
          <a:bodyPr wrap="square" lIns="148179" tIns="74089" rIns="148179" bIns="74089" rtlCol="0">
            <a:spAutoFit/>
          </a:bodyPr>
          <a:lstStyle/>
          <a:p>
            <a:pPr algn="r"/>
            <a:r>
              <a:rPr lang="fr-FR" sz="4400" b="1" dirty="0" smtClean="0">
                <a:solidFill>
                  <a:schemeClr val="accent2">
                    <a:lumMod val="50000"/>
                  </a:schemeClr>
                </a:solidFill>
              </a:rPr>
              <a:t>Matériaux BIOSOURCES =</a:t>
            </a:r>
          </a:p>
          <a:p>
            <a:pPr algn="r"/>
            <a:r>
              <a:rPr lang="fr-FR" sz="4400" b="1" dirty="0" smtClean="0">
                <a:solidFill>
                  <a:schemeClr val="accent2">
                    <a:lumMod val="50000"/>
                  </a:schemeClr>
                </a:solidFill>
              </a:rPr>
              <a:t>D’origine Végétales ou Animales</a:t>
            </a:r>
          </a:p>
          <a:p>
            <a:pPr algn="r"/>
            <a:r>
              <a:rPr lang="fr-FR" sz="4400" b="1" dirty="0" smtClean="0">
                <a:solidFill>
                  <a:schemeClr val="accent2">
                    <a:lumMod val="50000"/>
                  </a:schemeClr>
                </a:solidFill>
              </a:rPr>
              <a:t>+ Renouvelables</a:t>
            </a:r>
            <a:endParaRPr lang="fr-FR" sz="4400" b="1" dirty="0">
              <a:solidFill>
                <a:schemeClr val="accent2">
                  <a:lumMod val="50000"/>
                </a:schemeClr>
              </a:solidFill>
            </a:endParaRPr>
          </a:p>
        </p:txBody>
      </p:sp>
      <p:sp>
        <p:nvSpPr>
          <p:cNvPr id="12" name="Espace réservé du contenu 2"/>
          <p:cNvSpPr txBox="1">
            <a:spLocks/>
          </p:cNvSpPr>
          <p:nvPr/>
        </p:nvSpPr>
        <p:spPr>
          <a:xfrm rot="16200000">
            <a:off x="-4416449" y="4514480"/>
            <a:ext cx="10085388"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400" dirty="0" smtClean="0">
                <a:solidFill>
                  <a:srgbClr val="FF6600"/>
                </a:solidFill>
                <a:effectLst>
                  <a:outerShdw blurRad="50800" dist="38100" dir="2700000" algn="tl" rotWithShape="0">
                    <a:prstClr val="black">
                      <a:alpha val="40000"/>
                    </a:prstClr>
                  </a:outerShdw>
                </a:effectLst>
                <a:latin typeface="Trebuchet MS"/>
              </a:rPr>
              <a:t>ECO-MATERIAUX</a:t>
            </a:r>
            <a:endParaRPr lang="fr-FR" sz="4400" dirty="0">
              <a:solidFill>
                <a:srgbClr val="FF6600"/>
              </a:solidFill>
              <a:effectLst>
                <a:outerShdw blurRad="50800" dist="38100" dir="2700000" algn="tl" rotWithShape="0">
                  <a:prstClr val="black">
                    <a:alpha val="40000"/>
                  </a:prstClr>
                </a:outerShdw>
              </a:effectLst>
              <a:latin typeface="Trebuchet MS"/>
            </a:endParaRPr>
          </a:p>
        </p:txBody>
      </p:sp>
    </p:spTree>
    <p:custDataLst>
      <p:tags r:id="rId1"/>
    </p:custDataLst>
    <p:extLst>
      <p:ext uri="{BB962C8B-B14F-4D97-AF65-F5344CB8AC3E}">
        <p14:creationId xmlns:p14="http://schemas.microsoft.com/office/powerpoint/2010/main" val="664167755"/>
      </p:ext>
    </p:extLst>
  </p:cSld>
  <p:clrMapOvr>
    <a:masterClrMapping/>
  </p:clrMapOvr>
  <p:transition xmlns:p14="http://schemas.microsoft.com/office/powerpoint/2010/main" advTm="7812"/>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hanvre 02955 détail 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579" y="1923035"/>
            <a:ext cx="7548846" cy="2602995"/>
          </a:xfrm>
          <a:prstGeom prst="rect">
            <a:avLst/>
          </a:prstGeom>
        </p:spPr>
      </p:pic>
      <p:sp>
        <p:nvSpPr>
          <p:cNvPr id="3" name="Espace réservé du contenu 2"/>
          <p:cNvSpPr>
            <a:spLocks noGrp="1"/>
          </p:cNvSpPr>
          <p:nvPr>
            <p:ph idx="1"/>
          </p:nvPr>
        </p:nvSpPr>
        <p:spPr>
          <a:xfrm>
            <a:off x="866428" y="2774066"/>
            <a:ext cx="13521631" cy="6013044"/>
          </a:xfrm>
        </p:spPr>
        <p:txBody>
          <a:bodyPr/>
          <a:lstStyle/>
          <a:p>
            <a:r>
              <a:rPr lang="fr-FR" sz="3900" dirty="0"/>
              <a:t>OUATE de cellulose</a:t>
            </a:r>
          </a:p>
          <a:p>
            <a:r>
              <a:rPr lang="fr-FR" sz="3900" dirty="0"/>
              <a:t>LAINE de moutons </a:t>
            </a:r>
          </a:p>
          <a:p>
            <a:r>
              <a:rPr lang="fr-FR" sz="3900" dirty="0"/>
              <a:t>PAILLE de blé, riz, (lavande)</a:t>
            </a:r>
          </a:p>
          <a:p>
            <a:r>
              <a:rPr lang="fr-FR" sz="3900" dirty="0"/>
              <a:t>Chanvre</a:t>
            </a:r>
          </a:p>
          <a:p>
            <a:r>
              <a:rPr lang="fr-FR" sz="3900" dirty="0" smtClean="0"/>
              <a:t>Balle et Paille </a:t>
            </a:r>
            <a:r>
              <a:rPr lang="fr-FR" sz="3900" dirty="0"/>
              <a:t>de RIZ de Camargue</a:t>
            </a:r>
          </a:p>
          <a:p>
            <a:r>
              <a:rPr lang="fr-FR" sz="3900" dirty="0"/>
              <a:t>Canne de Provence</a:t>
            </a:r>
          </a:p>
          <a:p>
            <a:r>
              <a:rPr lang="fr-FR" sz="3900" dirty="0"/>
              <a:t>Liège, BOIS d’œuvre local</a:t>
            </a:r>
          </a:p>
          <a:p>
            <a:r>
              <a:rPr lang="fr-FR" sz="3900" dirty="0"/>
              <a:t>TERRE CRUE ; …</a:t>
            </a:r>
            <a:endParaRPr lang="fr-FR" dirty="0" smtClean="0"/>
          </a:p>
          <a:p>
            <a:endParaRPr lang="fr-FR" dirty="0"/>
          </a:p>
        </p:txBody>
      </p:sp>
      <p:sp>
        <p:nvSpPr>
          <p:cNvPr id="7" name="ZoneTexte 6"/>
          <p:cNvSpPr txBox="1"/>
          <p:nvPr/>
        </p:nvSpPr>
        <p:spPr>
          <a:xfrm>
            <a:off x="8139236" y="1018680"/>
            <a:ext cx="7271308" cy="949844"/>
          </a:xfrm>
          <a:prstGeom prst="rect">
            <a:avLst/>
          </a:prstGeom>
          <a:noFill/>
        </p:spPr>
        <p:txBody>
          <a:bodyPr wrap="square" lIns="148179" tIns="74089" rIns="148179" bIns="74089" rtlCol="0">
            <a:spAutoFit/>
          </a:bodyPr>
          <a:lstStyle/>
          <a:p>
            <a:r>
              <a:rPr lang="fr-FR" sz="5200" b="1" dirty="0">
                <a:solidFill>
                  <a:srgbClr val="7EB606"/>
                </a:solidFill>
              </a:rPr>
              <a:t>PRODUITS régionaux</a:t>
            </a:r>
          </a:p>
        </p:txBody>
      </p:sp>
      <p:sp>
        <p:nvSpPr>
          <p:cNvPr id="8" name="ZoneTexte 7"/>
          <p:cNvSpPr txBox="1"/>
          <p:nvPr/>
        </p:nvSpPr>
        <p:spPr>
          <a:xfrm>
            <a:off x="892935" y="1031492"/>
            <a:ext cx="8236065" cy="980622"/>
          </a:xfrm>
          <a:prstGeom prst="rect">
            <a:avLst/>
          </a:prstGeom>
          <a:noFill/>
        </p:spPr>
        <p:txBody>
          <a:bodyPr wrap="square" lIns="148179" tIns="74089" rIns="148179" bIns="74089" rtlCol="0">
            <a:spAutoFit/>
          </a:bodyPr>
          <a:lstStyle/>
          <a:p>
            <a:r>
              <a:rPr lang="fr-FR" sz="5400" b="1" dirty="0">
                <a:solidFill>
                  <a:srgbClr val="7EB606"/>
                </a:solidFill>
              </a:rPr>
              <a:t>Bio-Sourcés</a:t>
            </a:r>
          </a:p>
        </p:txBody>
      </p:sp>
      <p:pic>
        <p:nvPicPr>
          <p:cNvPr id="9" name="Picture 18" descr="1480333003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417300" y="4106590"/>
            <a:ext cx="4172069" cy="4248472"/>
          </a:xfrm>
          <a:prstGeom prst="rect">
            <a:avLst/>
          </a:prstGeom>
          <a:ln>
            <a:solidFill>
              <a:srgbClr val="BA3E06"/>
            </a:solidFill>
          </a:ln>
        </p:spPr>
      </p:pic>
      <p:sp>
        <p:nvSpPr>
          <p:cNvPr id="10" name="ZoneTexte 9"/>
          <p:cNvSpPr txBox="1"/>
          <p:nvPr/>
        </p:nvSpPr>
        <p:spPr>
          <a:xfrm>
            <a:off x="11417302" y="7177549"/>
            <a:ext cx="3906204" cy="1011399"/>
          </a:xfrm>
          <a:prstGeom prst="rect">
            <a:avLst/>
          </a:prstGeom>
          <a:noFill/>
        </p:spPr>
        <p:txBody>
          <a:bodyPr wrap="square" lIns="148179" tIns="74089" rIns="148179" bIns="74089">
            <a:spAutoFit/>
          </a:bodyPr>
          <a:lstStyle/>
          <a:p>
            <a:pPr fontAlgn="auto">
              <a:spcBef>
                <a:spcPts val="0"/>
              </a:spcBef>
              <a:spcAft>
                <a:spcPts val="0"/>
              </a:spcAft>
              <a:defRPr/>
            </a:pPr>
            <a:r>
              <a:rPr lang="fr-FR" sz="2800" kern="1200" dirty="0" smtClean="0">
                <a:effectLst>
                  <a:outerShdw blurRad="38100" dist="38100" dir="2700000" algn="tl">
                    <a:srgbClr val="000000">
                      <a:alpha val="43137"/>
                    </a:srgbClr>
                  </a:outerShdw>
                </a:effectLst>
                <a:latin typeface="Trebuchet MS"/>
              </a:rPr>
              <a:t>Laines Végétales </a:t>
            </a:r>
          </a:p>
          <a:p>
            <a:pPr fontAlgn="auto">
              <a:spcBef>
                <a:spcPts val="0"/>
              </a:spcBef>
              <a:spcAft>
                <a:spcPts val="0"/>
              </a:spcAft>
              <a:defRPr/>
            </a:pPr>
            <a:r>
              <a:rPr lang="fr-FR" sz="2800" kern="1200" dirty="0" smtClean="0">
                <a:effectLst>
                  <a:outerShdw blurRad="38100" dist="38100" dir="2700000" algn="tl">
                    <a:srgbClr val="000000">
                      <a:alpha val="43137"/>
                    </a:srgbClr>
                  </a:outerShdw>
                </a:effectLst>
                <a:latin typeface="Trebuchet MS"/>
              </a:rPr>
              <a:t>ou Animales</a:t>
            </a:r>
            <a:endParaRPr lang="fr-FR" sz="3600" dirty="0">
              <a:effectLst>
                <a:outerShdw blurRad="38100" dist="38100" dir="2700000" algn="tl">
                  <a:srgbClr val="000000">
                    <a:alpha val="43137"/>
                  </a:srgbClr>
                </a:outerShdw>
              </a:effectLst>
              <a:latin typeface="Trebuchet MS"/>
            </a:endParaRPr>
          </a:p>
        </p:txBody>
      </p:sp>
      <p:sp>
        <p:nvSpPr>
          <p:cNvPr id="16" name="ZoneTexte 15"/>
          <p:cNvSpPr txBox="1"/>
          <p:nvPr/>
        </p:nvSpPr>
        <p:spPr>
          <a:xfrm>
            <a:off x="8297580" y="3983743"/>
            <a:ext cx="3906204" cy="580512"/>
          </a:xfrm>
          <a:prstGeom prst="rect">
            <a:avLst/>
          </a:prstGeom>
          <a:noFill/>
        </p:spPr>
        <p:txBody>
          <a:bodyPr wrap="square" lIns="148179" tIns="74089" rIns="148179" bIns="74089">
            <a:spAutoFit/>
          </a:bodyPr>
          <a:lstStyle/>
          <a:p>
            <a:pPr fontAlgn="auto">
              <a:spcBef>
                <a:spcPts val="0"/>
              </a:spcBef>
              <a:spcAft>
                <a:spcPts val="0"/>
              </a:spcAft>
              <a:defRPr/>
            </a:pPr>
            <a:r>
              <a:rPr lang="fr-FR" sz="2800" b="1" dirty="0" smtClean="0">
                <a:solidFill>
                  <a:schemeClr val="bg1">
                    <a:lumMod val="95000"/>
                  </a:schemeClr>
                </a:solidFill>
                <a:effectLst>
                  <a:outerShdw blurRad="38100" dist="38100" dir="2700000" algn="tl">
                    <a:srgbClr val="000000">
                      <a:alpha val="43137"/>
                    </a:srgbClr>
                  </a:outerShdw>
                </a:effectLst>
                <a:latin typeface="Trebuchet MS"/>
              </a:rPr>
              <a:t>Chaux-</a:t>
            </a:r>
            <a:r>
              <a:rPr lang="fr-FR" sz="2800" b="1" kern="1200" dirty="0" smtClean="0">
                <a:solidFill>
                  <a:schemeClr val="bg1">
                    <a:lumMod val="95000"/>
                  </a:schemeClr>
                </a:solidFill>
                <a:effectLst>
                  <a:outerShdw blurRad="38100" dist="38100" dir="2700000" algn="tl">
                    <a:srgbClr val="000000">
                      <a:alpha val="43137"/>
                    </a:srgbClr>
                  </a:outerShdw>
                </a:effectLst>
                <a:latin typeface="Trebuchet MS"/>
              </a:rPr>
              <a:t>CHANVRE</a:t>
            </a:r>
            <a:endParaRPr lang="fr-FR" sz="3600" b="1" dirty="0">
              <a:solidFill>
                <a:schemeClr val="bg1">
                  <a:lumMod val="95000"/>
                </a:schemeClr>
              </a:solidFill>
              <a:effectLst>
                <a:outerShdw blurRad="38100" dist="38100" dir="2700000" algn="tl">
                  <a:srgbClr val="000000">
                    <a:alpha val="43137"/>
                  </a:srgbClr>
                </a:outerShdw>
              </a:effectLst>
              <a:latin typeface="Trebuchet MS"/>
            </a:endParaRPr>
          </a:p>
        </p:txBody>
      </p:sp>
      <p:sp>
        <p:nvSpPr>
          <p:cNvPr id="13" name="ZoneTexte 12"/>
          <p:cNvSpPr txBox="1"/>
          <p:nvPr/>
        </p:nvSpPr>
        <p:spPr>
          <a:xfrm>
            <a:off x="6051004" y="6770886"/>
            <a:ext cx="5241132" cy="1750063"/>
          </a:xfrm>
          <a:prstGeom prst="rect">
            <a:avLst/>
          </a:prstGeom>
          <a:noFill/>
        </p:spPr>
        <p:txBody>
          <a:bodyPr wrap="square" lIns="148179" tIns="74089" rIns="148179" bIns="74089" rtlCol="0">
            <a:spAutoFit/>
          </a:bodyPr>
          <a:lstStyle/>
          <a:p>
            <a:pPr algn="r"/>
            <a:r>
              <a:rPr lang="fr-FR" sz="5200" b="1" dirty="0">
                <a:solidFill>
                  <a:schemeClr val="accent3"/>
                </a:solidFill>
                <a:effectLst>
                  <a:outerShdw blurRad="50800" dist="38100" dir="2700000" algn="tl" rotWithShape="0">
                    <a:prstClr val="black">
                      <a:alpha val="40000"/>
                    </a:prstClr>
                  </a:outerShdw>
                </a:effectLst>
              </a:rPr>
              <a:t>Économie Circulaire</a:t>
            </a:r>
          </a:p>
        </p:txBody>
      </p:sp>
      <p:sp>
        <p:nvSpPr>
          <p:cNvPr id="15" name="Titre 1"/>
          <p:cNvSpPr txBox="1">
            <a:spLocks/>
          </p:cNvSpPr>
          <p:nvPr/>
        </p:nvSpPr>
        <p:spPr bwMode="auto">
          <a:xfrm>
            <a:off x="1010444" y="-69874"/>
            <a:ext cx="10081120" cy="1192306"/>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lnSpcReduction="100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Filières</a:t>
            </a:r>
            <a:r>
              <a:rPr lang="fr-FR" sz="6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des</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231411228"/>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p:cNvSpPr txBox="1">
            <a:spLocks/>
          </p:cNvSpPr>
          <p:nvPr/>
        </p:nvSpPr>
        <p:spPr>
          <a:xfrm>
            <a:off x="3386708" y="5783960"/>
            <a:ext cx="10297144" cy="1482531"/>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fontAlgn="auto">
              <a:spcBef>
                <a:spcPct val="20000"/>
              </a:spcBef>
              <a:spcAft>
                <a:spcPts val="0"/>
              </a:spcAft>
              <a:buClr>
                <a:schemeClr val="accent3"/>
              </a:buClr>
              <a:buSzPct val="95000"/>
              <a:defRPr/>
            </a:pPr>
            <a:r>
              <a:rPr lang="fr-FR" sz="6500" dirty="0" smtClean="0">
                <a:solidFill>
                  <a:srgbClr val="FFCC00"/>
                </a:solidFill>
                <a:effectLst>
                  <a:outerShdw blurRad="50800" dist="38100" dir="2700000" algn="tl" rotWithShape="0">
                    <a:prstClr val="black">
                      <a:alpha val="40000"/>
                    </a:prstClr>
                  </a:outerShdw>
                </a:effectLst>
                <a:latin typeface="Trebuchet MS"/>
              </a:rPr>
              <a:t>Réparer la BIODIVERSITÉ</a:t>
            </a:r>
            <a:endParaRPr lang="fr-FR" sz="6500" dirty="0">
              <a:solidFill>
                <a:srgbClr val="FFCC00"/>
              </a:solidFill>
              <a:effectLst>
                <a:outerShdw blurRad="50800" dist="38100" dir="2700000" algn="tl" rotWithShape="0">
                  <a:prstClr val="black">
                    <a:alpha val="40000"/>
                  </a:prstClr>
                </a:outerShdw>
              </a:effectLst>
              <a:latin typeface="Trebuchet MS"/>
            </a:endParaRPr>
          </a:p>
        </p:txBody>
      </p:sp>
      <p:sp>
        <p:nvSpPr>
          <p:cNvPr id="5" name="Titre 1"/>
          <p:cNvSpPr txBox="1">
            <a:spLocks/>
          </p:cNvSpPr>
          <p:nvPr/>
        </p:nvSpPr>
        <p:spPr bwMode="auto">
          <a:xfrm>
            <a:off x="650404" y="33964"/>
            <a:ext cx="13051176" cy="2859168"/>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Eco-Conception</a:t>
            </a:r>
          </a:p>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Eco-Construction </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Titre 1"/>
          <p:cNvSpPr txBox="1">
            <a:spLocks/>
          </p:cNvSpPr>
          <p:nvPr/>
        </p:nvSpPr>
        <p:spPr bwMode="auto">
          <a:xfrm>
            <a:off x="899185" y="3458518"/>
            <a:ext cx="11632539" cy="1358962"/>
          </a:xfrm>
          <a:prstGeom prst="rect">
            <a:avLst/>
          </a:prstGeom>
          <a:noFill/>
          <a:ln w="9525">
            <a:noFill/>
            <a:miter lim="800000"/>
            <a:headEnd/>
            <a:tailEnd/>
          </a:ln>
        </p:spPr>
        <p:txBody>
          <a:bodyPr vert="horz" wrap="square" lIns="0" tIns="74089"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r"/>
            <a:r>
              <a:rPr lang="fr-FR" dirty="0" smtClean="0"/>
              <a:t>QUELLES SOLUTIONS ?</a:t>
            </a:r>
            <a:endParaRPr lang="fr-FR" dirty="0"/>
          </a:p>
        </p:txBody>
      </p:sp>
      <p:pic>
        <p:nvPicPr>
          <p:cNvPr id="8" name="Image 7" descr="LOGO EcoBatissonS contact 2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08" y="7418958"/>
            <a:ext cx="4867254" cy="2448997"/>
          </a:xfrm>
          <a:prstGeom prst="rect">
            <a:avLst/>
          </a:prstGeom>
        </p:spPr>
      </p:pic>
    </p:spTree>
    <p:extLst>
      <p:ext uri="{BB962C8B-B14F-4D97-AF65-F5344CB8AC3E}">
        <p14:creationId xmlns:p14="http://schemas.microsoft.com/office/powerpoint/2010/main" val="2433117877"/>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3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right)">
                                      <p:cBhvr>
                                        <p:cTn id="8" dur="1000"/>
                                        <p:tgtEl>
                                          <p:spTgt spid="11"/>
                                        </p:tgtEl>
                                      </p:cBhvr>
                                    </p:animEffect>
                                  </p:childTnLst>
                                </p:cTn>
                              </p:par>
                            </p:childTnLst>
                          </p:cTn>
                        </p:par>
                        <p:par>
                          <p:cTn id="9" fill="hold">
                            <p:stCondLst>
                              <p:cond delay="4000"/>
                            </p:stCondLst>
                            <p:childTnLst>
                              <p:par>
                                <p:cTn id="10" presetID="14" presetClass="entr" presetSubtype="10" fill="hold" grpId="0" nodeType="afterEffect">
                                  <p:stCondLst>
                                    <p:cond delay="300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846425" cy="10125659"/>
          </a:xfrm>
          <a:prstGeom prst="rect">
            <a:avLst/>
          </a:prstGeom>
        </p:spPr>
      </p:pic>
      <p:sp>
        <p:nvSpPr>
          <p:cNvPr id="11" name="ZoneTexte 10"/>
          <p:cNvSpPr txBox="1">
            <a:spLocks noChangeArrowheads="1"/>
          </p:cNvSpPr>
          <p:nvPr/>
        </p:nvSpPr>
        <p:spPr bwMode="auto">
          <a:xfrm>
            <a:off x="7424057" y="1336366"/>
            <a:ext cx="6934131" cy="749789"/>
          </a:xfrm>
          <a:prstGeom prst="rect">
            <a:avLst/>
          </a:prstGeom>
          <a:noFill/>
          <a:ln w="9525">
            <a:noFill/>
            <a:miter lim="800000"/>
            <a:headEnd/>
            <a:tailEnd/>
          </a:ln>
        </p:spPr>
        <p:txBody>
          <a:bodyPr wrap="square" lIns="148179" tIns="74089" rIns="148179" bIns="74089">
            <a:spAutoFit/>
          </a:bodyPr>
          <a:lstStyle/>
          <a:p>
            <a:pPr algn="r"/>
            <a:r>
              <a:rPr lang="fr-FR" sz="3900" dirty="0">
                <a:solidFill>
                  <a:schemeClr val="accent6">
                    <a:lumMod val="40000"/>
                    <a:lumOff val="60000"/>
                  </a:schemeClr>
                </a:solidFill>
                <a:effectLst>
                  <a:outerShdw blurRad="50800" dist="38100" dir="2700000" algn="tl" rotWithShape="0">
                    <a:prstClr val="black">
                      <a:alpha val="40000"/>
                    </a:prstClr>
                  </a:outerShdw>
                </a:effectLst>
                <a:latin typeface="Trebuchet MS"/>
              </a:rPr>
              <a:t>Toiture végétalisée</a:t>
            </a:r>
          </a:p>
        </p:txBody>
      </p:sp>
      <p:sp>
        <p:nvSpPr>
          <p:cNvPr id="9" name="ZoneTexte 8"/>
          <p:cNvSpPr txBox="1">
            <a:spLocks noChangeArrowheads="1"/>
          </p:cNvSpPr>
          <p:nvPr/>
        </p:nvSpPr>
        <p:spPr bwMode="auto">
          <a:xfrm>
            <a:off x="704385" y="4537956"/>
            <a:ext cx="9531963" cy="749789"/>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148179" tIns="74089" rIns="148179" bIns="74089">
            <a:spAutoFit/>
          </a:bodyPr>
          <a:lstStyle/>
          <a:p>
            <a:r>
              <a:rPr lang="fr-FR" sz="3900" dirty="0">
                <a:solidFill>
                  <a:schemeClr val="accent6">
                    <a:lumMod val="40000"/>
                    <a:lumOff val="60000"/>
                  </a:schemeClr>
                </a:solidFill>
                <a:effectLst>
                  <a:outerShdw blurRad="50800" dist="38100" dir="2700000" algn="tl" rotWithShape="0">
                    <a:prstClr val="black">
                      <a:alpha val="40000"/>
                    </a:prstClr>
                  </a:outerShdw>
                </a:effectLst>
                <a:latin typeface="Trebuchet MS"/>
              </a:rPr>
              <a:t>Piscine naturelle</a:t>
            </a:r>
          </a:p>
        </p:txBody>
      </p:sp>
      <p:sp>
        <p:nvSpPr>
          <p:cNvPr id="13" name="ZoneTexte 12"/>
          <p:cNvSpPr txBox="1">
            <a:spLocks noChangeArrowheads="1"/>
          </p:cNvSpPr>
          <p:nvPr/>
        </p:nvSpPr>
        <p:spPr bwMode="auto">
          <a:xfrm>
            <a:off x="8977410" y="7895558"/>
            <a:ext cx="5575299" cy="1349954"/>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148179" tIns="74089" rIns="148179" bIns="74089">
            <a:spAutoFit/>
          </a:bodyPr>
          <a:lstStyle/>
          <a:p>
            <a:r>
              <a:rPr lang="fr-FR" sz="3900" dirty="0">
                <a:solidFill>
                  <a:schemeClr val="accent6">
                    <a:lumMod val="40000"/>
                    <a:lumOff val="60000"/>
                  </a:schemeClr>
                </a:solidFill>
                <a:effectLst>
                  <a:outerShdw blurRad="50800" dist="38100" dir="2700000" algn="tl" rotWithShape="0">
                    <a:prstClr val="black">
                      <a:alpha val="40000"/>
                    </a:prstClr>
                  </a:outerShdw>
                </a:effectLst>
                <a:latin typeface="Trebuchet MS"/>
              </a:rPr>
              <a:t>Noue pluviale </a:t>
            </a:r>
          </a:p>
          <a:p>
            <a:r>
              <a:rPr lang="fr-FR" sz="3900" dirty="0">
                <a:solidFill>
                  <a:schemeClr val="accent6">
                    <a:lumMod val="40000"/>
                    <a:lumOff val="60000"/>
                  </a:schemeClr>
                </a:solidFill>
                <a:effectLst>
                  <a:outerShdw blurRad="50800" dist="38100" dir="2700000" algn="tl" rotWithShape="0">
                    <a:prstClr val="black">
                      <a:alpha val="40000"/>
                    </a:prstClr>
                  </a:outerShdw>
                </a:effectLst>
                <a:latin typeface="Trebuchet MS"/>
              </a:rPr>
              <a:t>paysagère</a:t>
            </a:r>
          </a:p>
        </p:txBody>
      </p:sp>
      <p:sp>
        <p:nvSpPr>
          <p:cNvPr id="14" name="ZoneTexte 13"/>
          <p:cNvSpPr txBox="1">
            <a:spLocks noChangeArrowheads="1"/>
          </p:cNvSpPr>
          <p:nvPr/>
        </p:nvSpPr>
        <p:spPr bwMode="auto">
          <a:xfrm>
            <a:off x="1423779" y="8837112"/>
            <a:ext cx="5395449" cy="113451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148179" tIns="74089" rIns="148179" bIns="74089">
            <a:spAutoFit/>
          </a:bodyPr>
          <a:lstStyle/>
          <a:p>
            <a:pPr algn="ctr"/>
            <a:r>
              <a:rPr lang="fr-FR" sz="3200" dirty="0">
                <a:solidFill>
                  <a:schemeClr val="accent6">
                    <a:lumMod val="40000"/>
                    <a:lumOff val="60000"/>
                  </a:schemeClr>
                </a:solidFill>
                <a:effectLst>
                  <a:outerShdw blurRad="50800" dist="38100" dir="2700000" algn="tl" rotWithShape="0">
                    <a:prstClr val="black">
                      <a:alpha val="40000"/>
                    </a:prstClr>
                  </a:outerShdw>
                </a:effectLst>
                <a:latin typeface="Trebuchet MS"/>
              </a:rPr>
              <a:t>Phyto-</a:t>
            </a:r>
          </a:p>
          <a:p>
            <a:pPr algn="ctr"/>
            <a:r>
              <a:rPr lang="fr-FR" sz="3200" dirty="0">
                <a:solidFill>
                  <a:schemeClr val="accent6">
                    <a:lumMod val="40000"/>
                    <a:lumOff val="60000"/>
                  </a:schemeClr>
                </a:solidFill>
                <a:effectLst>
                  <a:outerShdw blurRad="50800" dist="38100" dir="2700000" algn="tl" rotWithShape="0">
                    <a:prstClr val="black">
                      <a:alpha val="40000"/>
                    </a:prstClr>
                  </a:outerShdw>
                </a:effectLst>
                <a:latin typeface="Trebuchet MS"/>
              </a:rPr>
              <a:t>Épuration</a:t>
            </a:r>
          </a:p>
        </p:txBody>
      </p:sp>
      <p:sp>
        <p:nvSpPr>
          <p:cNvPr id="10" name="Titre 1"/>
          <p:cNvSpPr txBox="1">
            <a:spLocks/>
          </p:cNvSpPr>
          <p:nvPr/>
        </p:nvSpPr>
        <p:spPr bwMode="auto">
          <a:xfrm>
            <a:off x="1298476" y="290166"/>
            <a:ext cx="7673635" cy="847161"/>
          </a:xfrm>
          <a:prstGeom prst="rect">
            <a:avLst/>
          </a:prstGeom>
          <a:noFill/>
          <a:ln w="9525">
            <a:noFill/>
            <a:miter lim="800000"/>
            <a:headEnd/>
            <a:tailEnd/>
          </a:ln>
        </p:spPr>
        <p:txBody>
          <a:bodyPr vert="horz" wrap="square" lIns="0" tIns="74089" rIns="0" bIns="0" numCol="1" anchor="b" anchorCtr="0" compatLnSpc="1">
            <a:prstTxWarp prst="textNoShape">
              <a:avLst/>
            </a:prstTxWarp>
            <a:normAutofit fontScale="975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fr-FR" sz="4500" b="1" dirty="0">
                <a:ln w="1905"/>
                <a:solidFill>
                  <a:srgbClr val="FFCC00"/>
                </a:solidFill>
                <a:effectLst>
                  <a:innerShdw blurRad="69850" dist="43180" dir="5400000">
                    <a:srgbClr val="000000">
                      <a:alpha val="65000"/>
                    </a:srgbClr>
                  </a:innerShdw>
                </a:effectLst>
              </a:rPr>
              <a:t>= Aménagement Paysager</a:t>
            </a:r>
            <a:endParaRPr lang="fr-FR" sz="5800" b="1" dirty="0">
              <a:ln w="1905"/>
              <a:solidFill>
                <a:srgbClr val="FFCC00"/>
              </a:solidFill>
              <a:effectLst>
                <a:innerShdw blurRad="69850" dist="43180" dir="5400000">
                  <a:srgbClr val="000000">
                    <a:alpha val="65000"/>
                  </a:srgbClr>
                </a:innerShdw>
              </a:effectLst>
            </a:endParaRPr>
          </a:p>
        </p:txBody>
      </p:sp>
      <p:sp>
        <p:nvSpPr>
          <p:cNvPr id="4" name="Titre 1"/>
          <p:cNvSpPr txBox="1">
            <a:spLocks/>
          </p:cNvSpPr>
          <p:nvPr/>
        </p:nvSpPr>
        <p:spPr bwMode="auto">
          <a:xfrm rot="16200000">
            <a:off x="-2025805" y="2293641"/>
            <a:ext cx="4923375" cy="998311"/>
          </a:xfrm>
          <a:prstGeom prst="rect">
            <a:avLst/>
          </a:prstGeom>
          <a:noFill/>
          <a:ln w="9525">
            <a:noFill/>
            <a:miter lim="800000"/>
            <a:headEnd/>
            <a:tailEnd/>
          </a:ln>
        </p:spPr>
        <p:txBody>
          <a:bodyPr vert="horz" wrap="square" lIns="0" tIns="74089" rIns="0" bIns="0" numCol="1" anchor="b" anchorCtr="0" compatLnSpc="1">
            <a:prstTxWarp prst="textNoShape">
              <a:avLst/>
            </a:prstTxWarp>
            <a:normAutofit fontScale="975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r"/>
            <a:r>
              <a:rPr lang="fr-FR" sz="5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BIODIVERSITÉ</a:t>
            </a:r>
          </a:p>
        </p:txBody>
      </p:sp>
    </p:spTree>
    <p:extLst>
      <p:ext uri="{BB962C8B-B14F-4D97-AF65-F5344CB8AC3E}">
        <p14:creationId xmlns:p14="http://schemas.microsoft.com/office/powerpoint/2010/main" val="1040194642"/>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Bogaert_B7_0896-wp.jpg"/>
          <p:cNvPicPr>
            <a:picLocks noChangeAspect="1"/>
          </p:cNvPicPr>
          <p:nvPr/>
        </p:nvPicPr>
        <p:blipFill rotWithShape="1">
          <a:blip r:embed="rId3">
            <a:extLst>
              <a:ext uri="{28A0092B-C50C-407E-A947-70E740481C1C}">
                <a14:useLocalDpi xmlns:a14="http://schemas.microsoft.com/office/drawing/2010/main" val="0"/>
              </a:ext>
            </a:extLst>
          </a:blip>
          <a:srcRect l="1658" t="4498" r="6390"/>
          <a:stretch/>
        </p:blipFill>
        <p:spPr>
          <a:xfrm>
            <a:off x="0" y="0"/>
            <a:ext cx="15846425" cy="10085389"/>
          </a:xfrm>
          <a:prstGeom prst="rect">
            <a:avLst/>
          </a:prstGeom>
        </p:spPr>
      </p:pic>
      <p:sp>
        <p:nvSpPr>
          <p:cNvPr id="16" name="Titre 1"/>
          <p:cNvSpPr txBox="1">
            <a:spLocks/>
          </p:cNvSpPr>
          <p:nvPr/>
        </p:nvSpPr>
        <p:spPr bwMode="auto">
          <a:xfrm>
            <a:off x="7299268" y="65624"/>
            <a:ext cx="8236065" cy="847161"/>
          </a:xfrm>
          <a:prstGeom prst="rect">
            <a:avLst/>
          </a:prstGeom>
          <a:noFill/>
          <a:ln w="9525">
            <a:noFill/>
            <a:miter lim="800000"/>
            <a:headEnd/>
            <a:tailEnd/>
          </a:ln>
        </p:spPr>
        <p:txBody>
          <a:bodyPr vert="horz" wrap="square" lIns="0" tIns="74089" rIns="0" bIns="0" numCol="1" anchor="b" anchorCtr="0" compatLnSpc="1">
            <a:prstTxWarp prst="textNoShape">
              <a:avLst/>
            </a:prstTxWarp>
            <a:noAutofit/>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r"/>
            <a:r>
              <a:rPr lang="fr-FR" sz="5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Verdissons nos TOITS</a:t>
            </a:r>
          </a:p>
        </p:txBody>
      </p:sp>
      <p:sp>
        <p:nvSpPr>
          <p:cNvPr id="5" name="Titre 12"/>
          <p:cNvSpPr txBox="1">
            <a:spLocks/>
          </p:cNvSpPr>
          <p:nvPr/>
        </p:nvSpPr>
        <p:spPr>
          <a:xfrm>
            <a:off x="9731771" y="701028"/>
            <a:ext cx="6114654" cy="741266"/>
          </a:xfrm>
          <a:prstGeom prst="rect">
            <a:avLst/>
          </a:prstGeom>
        </p:spPr>
        <p:txBody>
          <a:bodyPr vert="horz" lIns="91425" tIns="45713" rIns="91425" bIns="45713"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600" dirty="0">
                <a:solidFill>
                  <a:schemeClr val="accent5">
                    <a:lumMod val="75000"/>
                  </a:schemeClr>
                </a:solidFill>
              </a:rPr>
              <a:t>Plantes grasses : sedums</a:t>
            </a:r>
          </a:p>
        </p:txBody>
      </p:sp>
    </p:spTree>
    <p:extLst>
      <p:ext uri="{BB962C8B-B14F-4D97-AF65-F5344CB8AC3E}">
        <p14:creationId xmlns:p14="http://schemas.microsoft.com/office/powerpoint/2010/main" val="381557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6" y="0"/>
            <a:ext cx="15873671" cy="10125659"/>
          </a:xfrm>
          <a:prstGeom prst="rect">
            <a:avLst/>
          </a:prstGeom>
        </p:spPr>
      </p:pic>
      <p:sp>
        <p:nvSpPr>
          <p:cNvPr id="11" name="ZoneTexte 10"/>
          <p:cNvSpPr txBox="1">
            <a:spLocks noChangeArrowheads="1"/>
          </p:cNvSpPr>
          <p:nvPr/>
        </p:nvSpPr>
        <p:spPr bwMode="auto">
          <a:xfrm>
            <a:off x="8476413" y="4575560"/>
            <a:ext cx="6934131" cy="749789"/>
          </a:xfrm>
          <a:prstGeom prst="rect">
            <a:avLst/>
          </a:prstGeom>
          <a:noFill/>
          <a:ln w="9525">
            <a:noFill/>
            <a:miter lim="800000"/>
            <a:headEnd/>
            <a:tailEnd/>
          </a:ln>
        </p:spPr>
        <p:txBody>
          <a:bodyPr wrap="square" lIns="148179" tIns="74089" rIns="148179" bIns="74089">
            <a:spAutoFit/>
          </a:bodyPr>
          <a:lstStyle/>
          <a:p>
            <a:pPr algn="r"/>
            <a:r>
              <a:rPr lang="fr-FR" sz="3900" dirty="0">
                <a:effectLst>
                  <a:outerShdw blurRad="50800" dist="38100" dir="2700000" algn="tl" rotWithShape="0">
                    <a:prstClr val="black">
                      <a:alpha val="40000"/>
                    </a:prstClr>
                  </a:outerShdw>
                </a:effectLst>
                <a:latin typeface="Trebuchet MS"/>
              </a:rPr>
              <a:t>Jardin potager</a:t>
            </a:r>
          </a:p>
        </p:txBody>
      </p:sp>
      <p:sp>
        <p:nvSpPr>
          <p:cNvPr id="14" name="ZoneTexte 13"/>
          <p:cNvSpPr txBox="1">
            <a:spLocks noChangeArrowheads="1"/>
          </p:cNvSpPr>
          <p:nvPr/>
        </p:nvSpPr>
        <p:spPr bwMode="auto">
          <a:xfrm>
            <a:off x="1423779" y="7419354"/>
            <a:ext cx="8870423" cy="642068"/>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148179" tIns="74089" rIns="148179" bIns="74089">
            <a:spAutoFit/>
          </a:bodyPr>
          <a:lstStyle/>
          <a:p>
            <a:pPr algn="ctr"/>
            <a:r>
              <a:rPr lang="fr-FR" sz="3200" dirty="0">
                <a:solidFill>
                  <a:srgbClr val="FFFFFF"/>
                </a:solidFill>
                <a:effectLst>
                  <a:outerShdw blurRad="50800" dist="38100" dir="2700000" algn="tl" rotWithShape="0">
                    <a:prstClr val="black">
                      <a:alpha val="40000"/>
                    </a:prstClr>
                  </a:outerShdw>
                </a:effectLst>
                <a:latin typeface="Trebuchet MS"/>
              </a:rPr>
              <a:t>ASSAINISSEMENT : Phyto-Épuration</a:t>
            </a:r>
          </a:p>
        </p:txBody>
      </p:sp>
      <p:sp>
        <p:nvSpPr>
          <p:cNvPr id="10" name="ZoneTexte 9"/>
          <p:cNvSpPr txBox="1">
            <a:spLocks noChangeArrowheads="1"/>
          </p:cNvSpPr>
          <p:nvPr/>
        </p:nvSpPr>
        <p:spPr bwMode="auto">
          <a:xfrm>
            <a:off x="6789700" y="8749022"/>
            <a:ext cx="8870423" cy="642068"/>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148179" tIns="74089" rIns="148179" bIns="74089">
            <a:spAutoFit/>
          </a:bodyPr>
          <a:lstStyle/>
          <a:p>
            <a:pPr algn="ctr"/>
            <a:r>
              <a:rPr lang="fr-FR" sz="3200" dirty="0">
                <a:solidFill>
                  <a:srgbClr val="FFCC00"/>
                </a:solidFill>
                <a:effectLst>
                  <a:outerShdw blurRad="50800" dist="38100" dir="2700000" algn="tl" rotWithShape="0">
                    <a:prstClr val="black">
                      <a:alpha val="40000"/>
                    </a:prstClr>
                  </a:outerShdw>
                </a:effectLst>
                <a:latin typeface="Trebuchet MS"/>
              </a:rPr>
              <a:t>Réparation de la perte de BIODIVERSITE</a:t>
            </a:r>
          </a:p>
        </p:txBody>
      </p:sp>
      <p:sp>
        <p:nvSpPr>
          <p:cNvPr id="12" name="Titre 1"/>
          <p:cNvSpPr txBox="1">
            <a:spLocks/>
          </p:cNvSpPr>
          <p:nvPr/>
        </p:nvSpPr>
        <p:spPr bwMode="auto">
          <a:xfrm rot="16200000">
            <a:off x="-2025805" y="2293641"/>
            <a:ext cx="4923375" cy="998311"/>
          </a:xfrm>
          <a:prstGeom prst="rect">
            <a:avLst/>
          </a:prstGeom>
          <a:noFill/>
          <a:ln w="9525">
            <a:noFill/>
            <a:miter lim="800000"/>
            <a:headEnd/>
            <a:tailEnd/>
          </a:ln>
        </p:spPr>
        <p:txBody>
          <a:bodyPr vert="horz" wrap="square" lIns="0" tIns="74089" rIns="0" bIns="0" numCol="1" anchor="b" anchorCtr="0" compatLnSpc="1">
            <a:prstTxWarp prst="textNoShape">
              <a:avLst/>
            </a:prstTxWarp>
            <a:normAutofit fontScale="975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r"/>
            <a:r>
              <a:rPr lang="fr-FR" sz="5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BIODIVERSITÉ</a:t>
            </a:r>
          </a:p>
        </p:txBody>
      </p:sp>
      <p:sp>
        <p:nvSpPr>
          <p:cNvPr id="8" name="Rectangle 7"/>
          <p:cNvSpPr/>
          <p:nvPr/>
        </p:nvSpPr>
        <p:spPr>
          <a:xfrm>
            <a:off x="13035780" y="506190"/>
            <a:ext cx="1285470" cy="6438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8179" tIns="74089" rIns="148179" bIns="74089" anchor="ctr"/>
          <a:lstStyle/>
          <a:p>
            <a:pPr algn="ctr">
              <a:defRPr/>
            </a:pPr>
            <a:endParaRPr lang="fr-FR" dirty="0"/>
          </a:p>
        </p:txBody>
      </p:sp>
    </p:spTree>
    <p:extLst>
      <p:ext uri="{BB962C8B-B14F-4D97-AF65-F5344CB8AC3E}">
        <p14:creationId xmlns:p14="http://schemas.microsoft.com/office/powerpoint/2010/main" val="3625654608"/>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t="12991" b="11220"/>
          <a:stretch>
            <a:fillRect/>
          </a:stretch>
        </p:blipFill>
        <p:spPr bwMode="auto">
          <a:xfrm>
            <a:off x="0" y="-154081"/>
            <a:ext cx="15846425" cy="102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bwMode="auto">
          <a:xfrm>
            <a:off x="2234580" y="5258718"/>
            <a:ext cx="13051176" cy="2859168"/>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Eco-Conception</a:t>
            </a:r>
          </a:p>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Eco-Construction </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ZoneTexte 2"/>
          <p:cNvSpPr txBox="1">
            <a:spLocks noChangeArrowheads="1"/>
          </p:cNvSpPr>
          <p:nvPr/>
        </p:nvSpPr>
        <p:spPr bwMode="auto">
          <a:xfrm>
            <a:off x="2090564" y="8283054"/>
            <a:ext cx="6190053" cy="1257621"/>
          </a:xfrm>
          <a:prstGeom prst="rect">
            <a:avLst/>
          </a:prstGeom>
          <a:noFill/>
          <a:ln w="9525">
            <a:noFill/>
            <a:miter lim="800000"/>
            <a:headEnd/>
            <a:tailEnd/>
          </a:ln>
        </p:spPr>
        <p:txBody>
          <a:bodyPr wrap="square" lIns="148179" tIns="74089" rIns="148179" bIns="74089">
            <a:spAutoFit/>
          </a:bodyPr>
          <a:lstStyle/>
          <a:p>
            <a:r>
              <a:rPr lang="fr-FR" sz="3600" dirty="0">
                <a:solidFill>
                  <a:schemeClr val="accent4">
                    <a:lumMod val="75000"/>
                  </a:schemeClr>
                </a:solidFill>
                <a:latin typeface="Trebuchet MS"/>
              </a:rPr>
              <a:t>Bruno </a:t>
            </a:r>
            <a:r>
              <a:rPr lang="fr-FR" sz="3600" dirty="0" smtClean="0">
                <a:solidFill>
                  <a:schemeClr val="accent4">
                    <a:lumMod val="75000"/>
                  </a:schemeClr>
                </a:solidFill>
                <a:latin typeface="Trebuchet MS"/>
              </a:rPr>
              <a:t>BAZIRE</a:t>
            </a:r>
          </a:p>
          <a:p>
            <a:r>
              <a:rPr lang="fr-FR" sz="3600" dirty="0" smtClean="0">
                <a:solidFill>
                  <a:schemeClr val="accent4">
                    <a:lumMod val="75000"/>
                  </a:schemeClr>
                </a:solidFill>
                <a:latin typeface="Trebuchet MS"/>
              </a:rPr>
              <a:t>Association </a:t>
            </a:r>
            <a:r>
              <a:rPr lang="fr-FR" sz="3600" dirty="0" err="1" smtClean="0">
                <a:solidFill>
                  <a:schemeClr val="accent4">
                    <a:lumMod val="75000"/>
                  </a:schemeClr>
                </a:solidFill>
                <a:latin typeface="Trebuchet MS"/>
              </a:rPr>
              <a:t>EcoBatissonS</a:t>
            </a:r>
            <a:endParaRPr lang="fr-FR" sz="3600" dirty="0">
              <a:solidFill>
                <a:schemeClr val="accent4">
                  <a:lumMod val="75000"/>
                </a:schemeClr>
              </a:solidFill>
              <a:latin typeface="Trebuchet MS"/>
            </a:endParaRPr>
          </a:p>
        </p:txBody>
      </p:sp>
      <p:sp>
        <p:nvSpPr>
          <p:cNvPr id="11" name="Titre 1"/>
          <p:cNvSpPr txBox="1">
            <a:spLocks/>
          </p:cNvSpPr>
          <p:nvPr/>
        </p:nvSpPr>
        <p:spPr bwMode="auto">
          <a:xfrm>
            <a:off x="685459" y="1124575"/>
            <a:ext cx="14225930" cy="635371"/>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2500" lnSpcReduction="200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fontAlgn="auto">
              <a:spcAft>
                <a:spcPts val="0"/>
              </a:spcAft>
              <a:defRPr/>
            </a:pPr>
            <a:r>
              <a:rPr lang="fr-FR" sz="5300" dirty="0">
                <a:solidFill>
                  <a:schemeClr val="accent1">
                    <a:lumMod val="75000"/>
                  </a:schemeClr>
                </a:solidFill>
              </a:rPr>
              <a:t>Introduction à l’architecture bioclimatique</a:t>
            </a:r>
          </a:p>
        </p:txBody>
      </p:sp>
    </p:spTree>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par>
                          <p:cTn id="8" fill="hold">
                            <p:stCondLst>
                              <p:cond delay="4000"/>
                            </p:stCondLst>
                            <p:childTnLst>
                              <p:par>
                                <p:cTn id="9" presetID="14" presetClass="entr" presetSubtype="10" fill="hold" grpId="0" nodeType="afterEffect">
                                  <p:stCondLst>
                                    <p:cond delay="500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1000"/>
                                        <p:tgtEl>
                                          <p:spTgt spid="10"/>
                                        </p:tgtEl>
                                      </p:cBhvr>
                                    </p:animEffect>
                                  </p:childTnLst>
                                </p:cTn>
                              </p:par>
                            </p:childTnLst>
                          </p:cTn>
                        </p:par>
                        <p:par>
                          <p:cTn id="12" fill="hold">
                            <p:stCondLst>
                              <p:cond delay="10000"/>
                            </p:stCondLst>
                            <p:childTnLst>
                              <p:par>
                                <p:cTn id="13" presetID="10" presetClass="entr" presetSubtype="0" fill="hold" nodeType="afterEffect">
                                  <p:stCondLst>
                                    <p:cond delay="4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Image 1" descr="Preserve-gite-00550_w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5846425" cy="1008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ZoneTexte 5"/>
          <p:cNvSpPr txBox="1">
            <a:spLocks noChangeArrowheads="1"/>
          </p:cNvSpPr>
          <p:nvPr/>
        </p:nvSpPr>
        <p:spPr bwMode="auto">
          <a:xfrm>
            <a:off x="5677014" y="9357651"/>
            <a:ext cx="10045613" cy="70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8179" tIns="74089" rIns="148179" bIns="740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fr-FR" sz="3600" b="1" dirty="0">
                <a:solidFill>
                  <a:schemeClr val="tx2">
                    <a:lumMod val="25000"/>
                  </a:schemeClr>
                </a:solidFill>
                <a:effectLst>
                  <a:outerShdw blurRad="50800" dist="38100" dir="2700000" algn="tl" rotWithShape="0">
                    <a:srgbClr val="000000">
                      <a:alpha val="43000"/>
                    </a:srgbClr>
                  </a:outerShdw>
                </a:effectLst>
                <a:latin typeface="Trebuchet MS" charset="0"/>
              </a:rPr>
              <a:t>Piscine naturelle – Phyto-épuration</a:t>
            </a:r>
          </a:p>
        </p:txBody>
      </p:sp>
      <p:sp>
        <p:nvSpPr>
          <p:cNvPr id="77829" name="Espace réservé du contenu 2"/>
          <p:cNvSpPr txBox="1">
            <a:spLocks/>
          </p:cNvSpPr>
          <p:nvPr/>
        </p:nvSpPr>
        <p:spPr bwMode="auto">
          <a:xfrm>
            <a:off x="2182925" y="146150"/>
            <a:ext cx="13227620" cy="89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179" tIns="74089" rIns="148179" bIns="74089"/>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0BD0D9"/>
              </a:buClr>
              <a:buSzPct val="95000"/>
              <a:defRPr/>
            </a:pPr>
            <a:r>
              <a:rPr lang="fr-FR" sz="4200" dirty="0">
                <a:solidFill>
                  <a:schemeClr val="accent4">
                    <a:lumMod val="50000"/>
                  </a:schemeClr>
                </a:solidFill>
                <a:effectLst>
                  <a:outerShdw blurRad="50800" dist="38100" dir="2700000" algn="tl" rotWithShape="0">
                    <a:srgbClr val="000000">
                      <a:alpha val="43000"/>
                    </a:srgbClr>
                  </a:outerShdw>
                </a:effectLst>
                <a:latin typeface="Trebuchet MS" charset="0"/>
              </a:rPr>
              <a:t>Réserve Faunique des Monts d’Azur à </a:t>
            </a:r>
            <a:r>
              <a:rPr lang="fr-FR" sz="4200" dirty="0" err="1">
                <a:solidFill>
                  <a:schemeClr val="accent4">
                    <a:lumMod val="50000"/>
                  </a:schemeClr>
                </a:solidFill>
                <a:effectLst>
                  <a:outerShdw blurRad="50800" dist="38100" dir="2700000" algn="tl" rotWithShape="0">
                    <a:srgbClr val="000000">
                      <a:alpha val="43000"/>
                    </a:srgbClr>
                  </a:outerShdw>
                </a:effectLst>
                <a:latin typeface="Trebuchet MS" charset="0"/>
              </a:rPr>
              <a:t>Thorenc</a:t>
            </a:r>
            <a:r>
              <a:rPr lang="fr-FR" sz="4200" dirty="0">
                <a:solidFill>
                  <a:schemeClr val="accent4">
                    <a:lumMod val="50000"/>
                  </a:schemeClr>
                </a:solidFill>
                <a:effectLst>
                  <a:outerShdw blurRad="50800" dist="38100" dir="2700000" algn="tl" rotWithShape="0">
                    <a:srgbClr val="000000">
                      <a:alpha val="43000"/>
                    </a:srgbClr>
                  </a:outerShdw>
                </a:effectLst>
                <a:latin typeface="Trebuchet MS" charset="0"/>
              </a:rPr>
              <a:t> &gt;06</a:t>
            </a:r>
          </a:p>
        </p:txBody>
      </p:sp>
      <p:sp>
        <p:nvSpPr>
          <p:cNvPr id="10" name="Titre 1"/>
          <p:cNvSpPr txBox="1">
            <a:spLocks/>
          </p:cNvSpPr>
          <p:nvPr/>
        </p:nvSpPr>
        <p:spPr>
          <a:xfrm>
            <a:off x="1558982" y="4394622"/>
            <a:ext cx="5740289" cy="945506"/>
          </a:xfrm>
          <a:prstGeom prst="rect">
            <a:avLst/>
          </a:prstGeom>
        </p:spPr>
        <p:txBody>
          <a:bodyPr lIns="148179" tIns="74089" rIns="148179" bIns="74089">
            <a:norm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defRPr/>
            </a:pPr>
            <a:r>
              <a:rPr lang="fr-FR" sz="3200" dirty="0">
                <a:solidFill>
                  <a:srgbClr val="FFCC00"/>
                </a:solidFill>
                <a:effectLst>
                  <a:outerShdw blurRad="50800" dist="38100" dir="2700000" algn="tl" rotWithShape="0">
                    <a:prstClr val="black">
                      <a:alpha val="40000"/>
                    </a:prstClr>
                  </a:outerShdw>
                </a:effectLst>
                <a:latin typeface="Calibri" charset="0"/>
              </a:rPr>
              <a:t>Rénovation bioclimatique</a:t>
            </a:r>
          </a:p>
        </p:txBody>
      </p:sp>
      <p:sp>
        <p:nvSpPr>
          <p:cNvPr id="9" name="Titre 1"/>
          <p:cNvSpPr txBox="1">
            <a:spLocks/>
          </p:cNvSpPr>
          <p:nvPr/>
        </p:nvSpPr>
        <p:spPr>
          <a:xfrm>
            <a:off x="2557291" y="675626"/>
            <a:ext cx="12853253" cy="945506"/>
          </a:xfrm>
          <a:prstGeom prst="rect">
            <a:avLst/>
          </a:prstGeom>
        </p:spPr>
        <p:txBody>
          <a:bodyPr lIns="148179" tIns="74089" rIns="148179" bIns="74089">
            <a:norm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90000"/>
              </a:lnSpc>
              <a:defRPr/>
            </a:pPr>
            <a:r>
              <a:rPr lang="fr-FR" sz="5800" dirty="0">
                <a:solidFill>
                  <a:schemeClr val="tx2"/>
                </a:solidFill>
                <a:effectLst>
                  <a:outerShdw blurRad="50800" dist="38100" dir="2700000" algn="tl" rotWithShape="0">
                    <a:prstClr val="black">
                      <a:alpha val="40000"/>
                    </a:prstClr>
                  </a:outerShdw>
                </a:effectLst>
                <a:latin typeface="Calibri" charset="0"/>
              </a:rPr>
              <a:t>Projet de l’Université du Sauvage</a:t>
            </a:r>
            <a:endParaRPr lang="fr-FR" dirty="0" smtClean="0">
              <a:solidFill>
                <a:schemeClr val="tx2"/>
              </a:solidFill>
              <a:effectLst>
                <a:outerShdw blurRad="50800" dist="38100" dir="2700000" algn="tl" rotWithShape="0">
                  <a:prstClr val="black">
                    <a:alpha val="40000"/>
                  </a:prstClr>
                </a:outerShdw>
              </a:effectLst>
              <a:latin typeface="Calibri" charset="0"/>
            </a:endParaRPr>
          </a:p>
        </p:txBody>
      </p:sp>
      <p:sp>
        <p:nvSpPr>
          <p:cNvPr id="11" name="Titre 1"/>
          <p:cNvSpPr txBox="1">
            <a:spLocks/>
          </p:cNvSpPr>
          <p:nvPr/>
        </p:nvSpPr>
        <p:spPr bwMode="auto">
          <a:xfrm rot="16200000">
            <a:off x="-2025805" y="2293641"/>
            <a:ext cx="4923375" cy="998311"/>
          </a:xfrm>
          <a:prstGeom prst="rect">
            <a:avLst/>
          </a:prstGeom>
          <a:noFill/>
          <a:ln w="9525">
            <a:noFill/>
            <a:miter lim="800000"/>
            <a:headEnd/>
            <a:tailEnd/>
          </a:ln>
        </p:spPr>
        <p:txBody>
          <a:bodyPr vert="horz" wrap="square" lIns="0" tIns="74089" rIns="0" bIns="0" numCol="1" anchor="b" anchorCtr="0" compatLnSpc="1">
            <a:prstTxWarp prst="textNoShape">
              <a:avLst/>
            </a:prstTxWarp>
            <a:normAutofit fontScale="975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r"/>
            <a:r>
              <a:rPr lang="fr-FR" sz="5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BIODIVERSITÉ</a:t>
            </a:r>
          </a:p>
        </p:txBody>
      </p:sp>
    </p:spTree>
    <p:extLst>
      <p:ext uri="{BB962C8B-B14F-4D97-AF65-F5344CB8AC3E}">
        <p14:creationId xmlns:p14="http://schemas.microsoft.com/office/powerpoint/2010/main" val="2375371170"/>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K-Croquis-KIMBLE-5c_wp.jpg"/>
          <p:cNvPicPr>
            <a:picLocks noChangeAspect="1"/>
          </p:cNvPicPr>
          <p:nvPr/>
        </p:nvPicPr>
        <p:blipFill rotWithShape="1">
          <a:blip r:embed="rId3">
            <a:extLst>
              <a:ext uri="{28A0092B-C50C-407E-A947-70E740481C1C}">
                <a14:useLocalDpi xmlns:a14="http://schemas.microsoft.com/office/drawing/2010/main" val="0"/>
              </a:ext>
            </a:extLst>
          </a:blip>
          <a:srcRect l="11653" t="17747" r="2821" b="11539"/>
          <a:stretch/>
        </p:blipFill>
        <p:spPr>
          <a:xfrm>
            <a:off x="8443418" y="6460420"/>
            <a:ext cx="7403008" cy="3624967"/>
          </a:xfrm>
          <a:prstGeom prst="rect">
            <a:avLst/>
          </a:prstGeom>
        </p:spPr>
      </p:pic>
      <p:sp>
        <p:nvSpPr>
          <p:cNvPr id="11" name="Espace réservé du contenu 2"/>
          <p:cNvSpPr txBox="1">
            <a:spLocks/>
          </p:cNvSpPr>
          <p:nvPr/>
        </p:nvSpPr>
        <p:spPr>
          <a:xfrm>
            <a:off x="3386708" y="5258718"/>
            <a:ext cx="10107898" cy="1482531"/>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fontAlgn="auto">
              <a:spcBef>
                <a:spcPct val="20000"/>
              </a:spcBef>
              <a:spcAft>
                <a:spcPts val="0"/>
              </a:spcAft>
              <a:buClr>
                <a:schemeClr val="accent3"/>
              </a:buClr>
              <a:buSzPct val="95000"/>
              <a:defRPr/>
            </a:pPr>
            <a:r>
              <a:rPr lang="fr-FR" sz="6500" dirty="0" smtClean="0">
                <a:solidFill>
                  <a:srgbClr val="FFCC00"/>
                </a:solidFill>
                <a:effectLst>
                  <a:outerShdw blurRad="50800" dist="38100" dir="2700000" algn="tl" rotWithShape="0">
                    <a:prstClr val="black">
                      <a:alpha val="40000"/>
                    </a:prstClr>
                  </a:outerShdw>
                </a:effectLst>
                <a:latin typeface="Trebuchet MS"/>
              </a:rPr>
              <a:t>ÉCO-CONSTRUCTION</a:t>
            </a:r>
            <a:endParaRPr lang="fr-FR" sz="6500" dirty="0">
              <a:solidFill>
                <a:srgbClr val="FFCC00"/>
              </a:solidFill>
              <a:effectLst>
                <a:outerShdw blurRad="50800" dist="38100" dir="2700000" algn="tl" rotWithShape="0">
                  <a:prstClr val="black">
                    <a:alpha val="40000"/>
                  </a:prstClr>
                </a:outerShdw>
              </a:effectLst>
              <a:latin typeface="Trebuchet MS"/>
            </a:endParaRPr>
          </a:p>
        </p:txBody>
      </p:sp>
      <p:sp>
        <p:nvSpPr>
          <p:cNvPr id="6" name="Espace réservé du contenu 2"/>
          <p:cNvSpPr txBox="1">
            <a:spLocks/>
          </p:cNvSpPr>
          <p:nvPr/>
        </p:nvSpPr>
        <p:spPr>
          <a:xfrm>
            <a:off x="3386708" y="6381209"/>
            <a:ext cx="10107898" cy="1482531"/>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fontAlgn="auto">
              <a:spcBef>
                <a:spcPct val="20000"/>
              </a:spcBef>
              <a:spcAft>
                <a:spcPts val="0"/>
              </a:spcAft>
              <a:buClr>
                <a:schemeClr val="accent3"/>
              </a:buClr>
              <a:buSzPct val="95000"/>
              <a:defRPr/>
            </a:pPr>
            <a:r>
              <a:rPr lang="is-IS" sz="5200" dirty="0" smtClean="0">
                <a:solidFill>
                  <a:srgbClr val="FF6600"/>
                </a:solidFill>
                <a:effectLst>
                  <a:outerShdw blurRad="50800" dist="38100" dir="2700000" algn="tl" rotWithShape="0">
                    <a:prstClr val="black">
                      <a:alpha val="40000"/>
                    </a:prstClr>
                  </a:outerShdw>
                </a:effectLst>
                <a:latin typeface="Trebuchet MS"/>
              </a:rPr>
              <a:t>… </a:t>
            </a:r>
            <a:r>
              <a:rPr lang="fr-FR" sz="5200" dirty="0">
                <a:solidFill>
                  <a:srgbClr val="FF6600"/>
                </a:solidFill>
                <a:effectLst>
                  <a:outerShdw blurRad="50800" dist="38100" dir="2700000" algn="tl" rotWithShape="0">
                    <a:prstClr val="black">
                      <a:alpha val="40000"/>
                    </a:prstClr>
                  </a:outerShdw>
                </a:effectLst>
                <a:latin typeface="Trebuchet MS"/>
              </a:rPr>
              <a:t>Passons à </a:t>
            </a:r>
            <a:r>
              <a:rPr lang="fr-FR" sz="5200" dirty="0" smtClean="0">
                <a:solidFill>
                  <a:srgbClr val="FF6600"/>
                </a:solidFill>
                <a:effectLst>
                  <a:outerShdw blurRad="50800" dist="38100" dir="2700000" algn="tl" rotWithShape="0">
                    <a:prstClr val="black">
                      <a:alpha val="40000"/>
                    </a:prstClr>
                  </a:outerShdw>
                </a:effectLst>
                <a:latin typeface="Trebuchet MS"/>
              </a:rPr>
              <a:t>l’ACTION !</a:t>
            </a:r>
            <a:endParaRPr lang="fr-FR" sz="5200" dirty="0">
              <a:solidFill>
                <a:srgbClr val="FF6600"/>
              </a:solidFill>
              <a:effectLst>
                <a:outerShdw blurRad="50800" dist="38100" dir="2700000" algn="tl" rotWithShape="0">
                  <a:prstClr val="black">
                    <a:alpha val="40000"/>
                  </a:prstClr>
                </a:outerShdw>
              </a:effectLst>
              <a:latin typeface="Trebuchet MS"/>
            </a:endParaRPr>
          </a:p>
          <a:p>
            <a:pPr marL="444536" indent="-444536" fontAlgn="auto">
              <a:spcBef>
                <a:spcPct val="20000"/>
              </a:spcBef>
              <a:spcAft>
                <a:spcPts val="0"/>
              </a:spcAft>
              <a:buClr>
                <a:schemeClr val="accent3"/>
              </a:buClr>
              <a:buSzPct val="95000"/>
              <a:defRPr/>
            </a:pPr>
            <a:endParaRPr lang="fr-FR" sz="5200" dirty="0">
              <a:solidFill>
                <a:srgbClr val="FF6600"/>
              </a:solidFill>
              <a:effectLst>
                <a:outerShdw blurRad="50800" dist="38100" dir="2700000" algn="tl" rotWithShape="0">
                  <a:prstClr val="black">
                    <a:alpha val="40000"/>
                  </a:prstClr>
                </a:outerShdw>
              </a:effectLst>
              <a:latin typeface="Trebuchet MS"/>
            </a:endParaRPr>
          </a:p>
        </p:txBody>
      </p:sp>
      <p:sp>
        <p:nvSpPr>
          <p:cNvPr id="7" name="Titre 1"/>
          <p:cNvSpPr txBox="1">
            <a:spLocks/>
          </p:cNvSpPr>
          <p:nvPr/>
        </p:nvSpPr>
        <p:spPr bwMode="auto">
          <a:xfrm>
            <a:off x="650404" y="33964"/>
            <a:ext cx="13051176" cy="2859168"/>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Eco-Conception</a:t>
            </a:r>
          </a:p>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Eco-Construction </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itre 1"/>
          <p:cNvSpPr txBox="1">
            <a:spLocks/>
          </p:cNvSpPr>
          <p:nvPr/>
        </p:nvSpPr>
        <p:spPr bwMode="auto">
          <a:xfrm>
            <a:off x="3530724" y="3458518"/>
            <a:ext cx="9001000" cy="1358962"/>
          </a:xfrm>
          <a:prstGeom prst="rect">
            <a:avLst/>
          </a:prstGeom>
          <a:noFill/>
          <a:ln w="9525">
            <a:noFill/>
            <a:miter lim="800000"/>
            <a:headEnd/>
            <a:tailEnd/>
          </a:ln>
        </p:spPr>
        <p:txBody>
          <a:bodyPr vert="horz" wrap="square" lIns="0" tIns="74089"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fr-FR" dirty="0" smtClean="0"/>
              <a:t>QUELLES SOLUTIONS ?</a:t>
            </a:r>
            <a:endParaRPr lang="fr-FR" dirty="0"/>
          </a:p>
        </p:txBody>
      </p:sp>
      <p:sp>
        <p:nvSpPr>
          <p:cNvPr id="13" name="Espace réservé du contenu 2"/>
          <p:cNvSpPr txBox="1">
            <a:spLocks/>
          </p:cNvSpPr>
          <p:nvPr/>
        </p:nvSpPr>
        <p:spPr>
          <a:xfrm>
            <a:off x="7779196" y="7923014"/>
            <a:ext cx="7200800" cy="1482531"/>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ctr" fontAlgn="auto">
              <a:spcBef>
                <a:spcPct val="20000"/>
              </a:spcBef>
              <a:spcAft>
                <a:spcPts val="0"/>
              </a:spcAft>
              <a:buClr>
                <a:schemeClr val="accent3"/>
              </a:buClr>
              <a:buSzPct val="95000"/>
              <a:defRPr/>
            </a:pPr>
            <a:endParaRPr lang="fr-FR" sz="5200" dirty="0">
              <a:solidFill>
                <a:srgbClr val="FF6600"/>
              </a:solidFill>
              <a:effectLst>
                <a:outerShdw blurRad="50800" dist="38100" dir="2700000" algn="tl" rotWithShape="0">
                  <a:prstClr val="black">
                    <a:alpha val="40000"/>
                  </a:prstClr>
                </a:outerShdw>
              </a:effectLst>
              <a:latin typeface="Trebuchet MS"/>
            </a:endParaRPr>
          </a:p>
        </p:txBody>
      </p:sp>
      <p:pic>
        <p:nvPicPr>
          <p:cNvPr id="5" name="Image 4" descr="LOGO EcoBatissonS contact 2 .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708" y="8499078"/>
            <a:ext cx="4867254" cy="2448997"/>
          </a:xfrm>
          <a:prstGeom prst="rect">
            <a:avLst/>
          </a:prstGeom>
        </p:spPr>
      </p:pic>
    </p:spTree>
    <p:extLst>
      <p:ext uri="{BB962C8B-B14F-4D97-AF65-F5344CB8AC3E}">
        <p14:creationId xmlns:p14="http://schemas.microsoft.com/office/powerpoint/2010/main" val="344398763"/>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3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right)">
                                      <p:cBhvr>
                                        <p:cTn id="8" dur="1000"/>
                                        <p:tgtEl>
                                          <p:spTgt spid="11"/>
                                        </p:tgtEl>
                                      </p:cBhvr>
                                    </p:animEffect>
                                  </p:childTnLst>
                                </p:cTn>
                              </p:par>
                            </p:childTnLst>
                          </p:cTn>
                        </p:par>
                        <p:par>
                          <p:cTn id="9" fill="hold">
                            <p:stCondLst>
                              <p:cond delay="4000"/>
                            </p:stCondLst>
                            <p:childTnLst>
                              <p:par>
                                <p:cTn id="10" presetID="12" presetClass="entr" presetSubtype="8" fill="hold" grpId="0"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p:tgtEl>
                                          <p:spTgt spid="6"/>
                                        </p:tgtEl>
                                        <p:attrNameLst>
                                          <p:attrName>ppt_x</p:attrName>
                                        </p:attrNameLst>
                                      </p:cBhvr>
                                      <p:tavLst>
                                        <p:tav tm="0">
                                          <p:val>
                                            <p:strVal val="#ppt_x-#ppt_w*1.125000"/>
                                          </p:val>
                                        </p:tav>
                                        <p:tav tm="100000">
                                          <p:val>
                                            <p:strVal val="#ppt_x"/>
                                          </p:val>
                                        </p:tav>
                                      </p:tavLst>
                                    </p:anim>
                                    <p:animEffect transition="in" filter="wipe(right)">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5846425" cy="100853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stretch>
            <a:fillRect/>
          </a:stretch>
        </p:blipFill>
        <p:spPr>
          <a:xfrm>
            <a:off x="506388" y="0"/>
            <a:ext cx="14833649" cy="10085388"/>
          </a:xfrm>
          <a:prstGeom prst="rect">
            <a:avLst/>
          </a:prstGeom>
        </p:spPr>
      </p:pic>
      <p:sp>
        <p:nvSpPr>
          <p:cNvPr id="11" name="ZoneTexte 4"/>
          <p:cNvSpPr txBox="1">
            <a:spLocks noChangeArrowheads="1"/>
          </p:cNvSpPr>
          <p:nvPr/>
        </p:nvSpPr>
        <p:spPr bwMode="auto">
          <a:xfrm>
            <a:off x="2018556" y="8325442"/>
            <a:ext cx="13298871" cy="104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40124" tIns="120061" rIns="240124" bIns="12006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fr-FR" sz="5200" dirty="0" smtClean="0">
                <a:solidFill>
                  <a:srgbClr val="FFCC00"/>
                </a:solidFill>
                <a:effectLst>
                  <a:outerShdw blurRad="50800" dist="38100" dir="2700000" algn="tl" rotWithShape="0">
                    <a:prstClr val="black">
                      <a:alpha val="40000"/>
                    </a:prstClr>
                  </a:outerShdw>
                </a:effectLst>
                <a:latin typeface="Trebuchet MS" charset="0"/>
              </a:rPr>
              <a:t>Ex. : Restaurant </a:t>
            </a:r>
            <a:r>
              <a:rPr lang="fr-FR" sz="5200" b="1" dirty="0">
                <a:solidFill>
                  <a:srgbClr val="FFCC00"/>
                </a:solidFill>
                <a:effectLst>
                  <a:outerShdw blurRad="50800" dist="38100" dir="2700000" algn="tl" rotWithShape="0">
                    <a:prstClr val="black">
                      <a:alpha val="40000"/>
                    </a:prstClr>
                  </a:outerShdw>
                </a:effectLst>
                <a:latin typeface="Trebuchet MS" charset="0"/>
              </a:rPr>
              <a:t>COOPERATIF ECCE TERRA</a:t>
            </a:r>
          </a:p>
        </p:txBody>
      </p:sp>
      <p:sp>
        <p:nvSpPr>
          <p:cNvPr id="12" name="Espace réservé du contenu 2"/>
          <p:cNvSpPr txBox="1">
            <a:spLocks/>
          </p:cNvSpPr>
          <p:nvPr/>
        </p:nvSpPr>
        <p:spPr bwMode="auto">
          <a:xfrm>
            <a:off x="5387855" y="9014984"/>
            <a:ext cx="9929572" cy="8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0124" tIns="120061" rIns="240124" bIns="120061"/>
          <a:lstStyle>
            <a:lvl1pPr marL="273050" indent="-2730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0BD0D9"/>
              </a:buClr>
              <a:buSzPct val="95000"/>
              <a:defRPr/>
            </a:pPr>
            <a:r>
              <a:rPr lang="fr-FR" sz="4500" b="1" dirty="0">
                <a:solidFill>
                  <a:srgbClr val="FF6600"/>
                </a:solidFill>
                <a:effectLst>
                  <a:outerShdw blurRad="50800" dist="38100" dir="2700000" algn="tl" rotWithShape="0">
                    <a:prstClr val="black">
                      <a:alpha val="40000"/>
                    </a:prstClr>
                  </a:outerShdw>
                </a:effectLst>
                <a:latin typeface="Trebuchet MS" charset="0"/>
              </a:rPr>
              <a:t>Le CANNET des Maures </a:t>
            </a:r>
            <a:r>
              <a:rPr lang="fr-FR" sz="4500" dirty="0">
                <a:solidFill>
                  <a:srgbClr val="FF6600"/>
                </a:solidFill>
                <a:effectLst>
                  <a:outerShdw blurRad="50800" dist="38100" dir="2700000" algn="tl" rotWithShape="0">
                    <a:prstClr val="black">
                      <a:alpha val="40000"/>
                    </a:prstClr>
                  </a:outerShdw>
                </a:effectLst>
                <a:latin typeface="Trebuchet MS" charset="0"/>
              </a:rPr>
              <a:t>&gt;83</a:t>
            </a:r>
          </a:p>
        </p:txBody>
      </p:sp>
      <p:sp>
        <p:nvSpPr>
          <p:cNvPr id="4" name="Titre 1"/>
          <p:cNvSpPr txBox="1">
            <a:spLocks/>
          </p:cNvSpPr>
          <p:nvPr/>
        </p:nvSpPr>
        <p:spPr bwMode="auto">
          <a:xfrm>
            <a:off x="772168" y="1031415"/>
            <a:ext cx="8735220" cy="1058951"/>
          </a:xfrm>
          <a:prstGeom prst="rect">
            <a:avLst/>
          </a:prstGeom>
          <a:noFill/>
          <a:ln w="9525">
            <a:noFill/>
            <a:miter lim="800000"/>
            <a:headEnd/>
            <a:tailEnd/>
          </a:ln>
        </p:spPr>
        <p:txBody>
          <a:bodyPr vert="horz" wrap="square" lIns="0" tIns="74089" rIns="0" bIns="0" numCol="1" anchor="b" anchorCtr="0" compatLnSpc="1">
            <a:prstTxWarp prst="textNoShape">
              <a:avLst/>
            </a:prstTxWarp>
            <a:normAutofit fontScale="975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fr-FR"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 COOPERATION</a:t>
            </a:r>
          </a:p>
        </p:txBody>
      </p:sp>
      <p:pic>
        <p:nvPicPr>
          <p:cNvPr id="9" name="Image 8" descr="LOGO EcoBatissonS contact 2 .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84" y="146150"/>
            <a:ext cx="4867254" cy="2448997"/>
          </a:xfrm>
          <a:prstGeom prst="rect">
            <a:avLst/>
          </a:prstGeom>
        </p:spPr>
      </p:pic>
    </p:spTree>
    <p:extLst>
      <p:ext uri="{BB962C8B-B14F-4D97-AF65-F5344CB8AC3E}">
        <p14:creationId xmlns:p14="http://schemas.microsoft.com/office/powerpoint/2010/main" val="3180805537"/>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er 7"/>
          <p:cNvGrpSpPr>
            <a:grpSpLocks/>
          </p:cNvGrpSpPr>
          <p:nvPr/>
        </p:nvGrpSpPr>
        <p:grpSpPr bwMode="auto">
          <a:xfrm>
            <a:off x="0" y="0"/>
            <a:ext cx="15846425" cy="10085388"/>
            <a:chOff x="0" y="0"/>
            <a:chExt cx="9144000" cy="6858000"/>
          </a:xfrm>
        </p:grpSpPr>
        <p:pic>
          <p:nvPicPr>
            <p:cNvPr id="19463" name="Image 8" descr="Bord gauche ****1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79388" y="511175"/>
              <a:ext cx="1800225" cy="101600"/>
            </a:xfrm>
            <a:prstGeom prst="rect">
              <a:avLst/>
            </a:prstGeom>
            <a:solidFill>
              <a:schemeClr val="accent4">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latin typeface="Colibri"/>
                <a:cs typeface="Colibri"/>
              </a:endParaRPr>
            </a:p>
          </p:txBody>
        </p:sp>
      </p:grpSp>
      <p:sp>
        <p:nvSpPr>
          <p:cNvPr id="11" name="Text Box 4"/>
          <p:cNvSpPr txBox="1">
            <a:spLocks noChangeArrowheads="1"/>
          </p:cNvSpPr>
          <p:nvPr/>
        </p:nvSpPr>
        <p:spPr bwMode="auto">
          <a:xfrm>
            <a:off x="0" y="1"/>
            <a:ext cx="15846425" cy="842122"/>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8179" tIns="74089" rIns="148179" bIns="740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4500">
                <a:solidFill>
                  <a:schemeClr val="bg1"/>
                </a:solidFill>
                <a:latin typeface="Arial Black" charset="0"/>
              </a:rPr>
              <a:t>PHILOSOPHIE</a:t>
            </a:r>
          </a:p>
        </p:txBody>
      </p:sp>
      <p:pic>
        <p:nvPicPr>
          <p:cNvPr id="19459" name="Picture 6" descr="ecobatissons logo 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77" y="170426"/>
            <a:ext cx="3306841" cy="789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7" name="Text Box 5"/>
          <p:cNvSpPr txBox="1">
            <a:spLocks noChangeArrowheads="1"/>
          </p:cNvSpPr>
          <p:nvPr/>
        </p:nvSpPr>
        <p:spPr bwMode="auto">
          <a:xfrm>
            <a:off x="310878" y="1330712"/>
            <a:ext cx="15224673" cy="4073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8179" tIns="74089" rIns="148179" bIns="74089">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fr-FR" sz="3900" b="1" dirty="0">
                <a:solidFill>
                  <a:srgbClr val="FF6600"/>
                </a:solidFill>
                <a:latin typeface="Colibri"/>
                <a:cs typeface="Colibri"/>
              </a:rPr>
              <a:t>A. </a:t>
            </a:r>
            <a:r>
              <a:rPr lang="fr-FR" sz="3900" b="1" dirty="0">
                <a:solidFill>
                  <a:schemeClr val="accent5"/>
                </a:solidFill>
                <a:latin typeface="Colibri"/>
                <a:cs typeface="Colibri"/>
              </a:rPr>
              <a:t>APPROCHE GLOBALE HORIZONTALE :</a:t>
            </a:r>
            <a:endParaRPr lang="fr-FR" sz="1900" dirty="0">
              <a:solidFill>
                <a:schemeClr val="accent5"/>
              </a:solidFill>
              <a:latin typeface="Colibri"/>
              <a:cs typeface="Colibri"/>
            </a:endParaRPr>
          </a:p>
          <a:p>
            <a:pPr algn="ctr">
              <a:spcBef>
                <a:spcPct val="50000"/>
              </a:spcBef>
              <a:buFontTx/>
              <a:buChar char="-"/>
              <a:defRPr/>
            </a:pPr>
            <a:r>
              <a:rPr lang="fr-FR" sz="3600" dirty="0">
                <a:solidFill>
                  <a:srgbClr val="FFFFFF"/>
                </a:solidFill>
                <a:latin typeface="Colibri"/>
                <a:cs typeface="Colibri"/>
              </a:rPr>
              <a:t>Préservation de l</a:t>
            </a:r>
            <a:r>
              <a:rPr lang="ja-JP" altLang="fr-FR" sz="3600" dirty="0">
                <a:solidFill>
                  <a:srgbClr val="FFFFFF"/>
                </a:solidFill>
                <a:latin typeface="Colibri"/>
                <a:cs typeface="Colibri"/>
              </a:rPr>
              <a:t>’</a:t>
            </a:r>
            <a:r>
              <a:rPr lang="fr-FR" sz="3600" dirty="0">
                <a:solidFill>
                  <a:srgbClr val="FFFFFF"/>
                </a:solidFill>
                <a:latin typeface="Colibri"/>
                <a:cs typeface="Colibri"/>
              </a:rPr>
              <a:t>environnement</a:t>
            </a:r>
          </a:p>
          <a:p>
            <a:pPr algn="ctr">
              <a:spcBef>
                <a:spcPct val="50000"/>
              </a:spcBef>
              <a:buFontTx/>
              <a:buChar char="-"/>
              <a:defRPr/>
            </a:pPr>
            <a:r>
              <a:rPr lang="fr-FR" sz="3600" dirty="0">
                <a:solidFill>
                  <a:srgbClr val="FFFFFF"/>
                </a:solidFill>
                <a:latin typeface="Colibri"/>
                <a:cs typeface="Colibri"/>
              </a:rPr>
              <a:t>Economies </a:t>
            </a:r>
            <a:r>
              <a:rPr lang="fr-FR" sz="3600" dirty="0" smtClean="0">
                <a:solidFill>
                  <a:srgbClr val="FFFFFF"/>
                </a:solidFill>
                <a:latin typeface="Colibri"/>
                <a:cs typeface="Colibri"/>
              </a:rPr>
              <a:t>et production d</a:t>
            </a:r>
            <a:r>
              <a:rPr lang="ja-JP" altLang="fr-FR" sz="3600" dirty="0" smtClean="0">
                <a:solidFill>
                  <a:srgbClr val="FFFFFF"/>
                </a:solidFill>
                <a:latin typeface="Colibri"/>
                <a:cs typeface="Colibri"/>
              </a:rPr>
              <a:t>’</a:t>
            </a:r>
            <a:r>
              <a:rPr lang="fr-FR" sz="3600" dirty="0" smtClean="0">
                <a:solidFill>
                  <a:srgbClr val="FFFFFF"/>
                </a:solidFill>
                <a:latin typeface="Colibri"/>
                <a:cs typeface="Colibri"/>
              </a:rPr>
              <a:t>énergies</a:t>
            </a:r>
            <a:endParaRPr lang="fr-FR" sz="3600" dirty="0">
              <a:solidFill>
                <a:srgbClr val="FFFFFF"/>
              </a:solidFill>
              <a:latin typeface="Colibri"/>
              <a:cs typeface="Colibri"/>
            </a:endParaRPr>
          </a:p>
          <a:p>
            <a:pPr algn="ctr">
              <a:spcBef>
                <a:spcPct val="50000"/>
              </a:spcBef>
              <a:buFontTx/>
              <a:buChar char="-"/>
              <a:defRPr/>
            </a:pPr>
            <a:r>
              <a:rPr lang="fr-FR" sz="3600" dirty="0">
                <a:solidFill>
                  <a:srgbClr val="FFFFFF"/>
                </a:solidFill>
                <a:latin typeface="Colibri"/>
                <a:cs typeface="Colibri"/>
              </a:rPr>
              <a:t>Favoriser le </a:t>
            </a:r>
            <a:r>
              <a:rPr lang="fr-FR" sz="3600" dirty="0" smtClean="0">
                <a:solidFill>
                  <a:srgbClr val="FFFFFF"/>
                </a:solidFill>
                <a:latin typeface="Colibri"/>
                <a:cs typeface="Colibri"/>
              </a:rPr>
              <a:t>local – Sensibilisation du public</a:t>
            </a:r>
            <a:endParaRPr lang="fr-FR" sz="3600" dirty="0">
              <a:solidFill>
                <a:srgbClr val="FFFFFF"/>
              </a:solidFill>
              <a:latin typeface="Colibri"/>
              <a:cs typeface="Colibri"/>
            </a:endParaRPr>
          </a:p>
          <a:p>
            <a:pPr algn="ctr">
              <a:spcBef>
                <a:spcPct val="50000"/>
              </a:spcBef>
              <a:buFontTx/>
              <a:buChar char="-"/>
              <a:defRPr/>
            </a:pPr>
            <a:r>
              <a:rPr lang="fr-FR" sz="3600" dirty="0">
                <a:solidFill>
                  <a:srgbClr val="FFFFFF"/>
                </a:solidFill>
                <a:latin typeface="Colibri"/>
                <a:cs typeface="Colibri"/>
              </a:rPr>
              <a:t>Préservation de la santé de </a:t>
            </a:r>
            <a:r>
              <a:rPr lang="fr-FR" sz="3600" dirty="0" smtClean="0">
                <a:solidFill>
                  <a:srgbClr val="FFFFFF"/>
                </a:solidFill>
                <a:latin typeface="Colibri"/>
                <a:cs typeface="Colibri"/>
              </a:rPr>
              <a:t>l</a:t>
            </a:r>
            <a:r>
              <a:rPr lang="ja-JP" altLang="fr-FR" sz="3600" dirty="0" smtClean="0">
                <a:solidFill>
                  <a:srgbClr val="FFFFFF"/>
                </a:solidFill>
                <a:latin typeface="Colibri"/>
                <a:cs typeface="Colibri"/>
              </a:rPr>
              <a:t>’</a:t>
            </a:r>
            <a:r>
              <a:rPr lang="fr-FR" sz="3600" dirty="0" smtClean="0">
                <a:solidFill>
                  <a:srgbClr val="FFFFFF"/>
                </a:solidFill>
                <a:latin typeface="Colibri"/>
                <a:cs typeface="Colibri"/>
              </a:rPr>
              <a:t>habitant et de l’artisan</a:t>
            </a:r>
            <a:endParaRPr lang="fr-FR" sz="3600" dirty="0">
              <a:solidFill>
                <a:srgbClr val="FFFFFF"/>
              </a:solidFill>
              <a:latin typeface="Colibri"/>
              <a:cs typeface="Colibri"/>
            </a:endParaRPr>
          </a:p>
        </p:txBody>
      </p:sp>
      <p:sp>
        <p:nvSpPr>
          <p:cNvPr id="3078" name="Text Box 6"/>
          <p:cNvSpPr txBox="1">
            <a:spLocks noChangeArrowheads="1"/>
          </p:cNvSpPr>
          <p:nvPr/>
        </p:nvSpPr>
        <p:spPr bwMode="auto">
          <a:xfrm>
            <a:off x="621753" y="5546750"/>
            <a:ext cx="15224673" cy="74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8179" tIns="74089" rIns="148179" bIns="74089">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fr-FR" sz="3900" b="1" dirty="0">
                <a:solidFill>
                  <a:srgbClr val="FF6600"/>
                </a:solidFill>
                <a:latin typeface="Colibri"/>
                <a:cs typeface="Colibri"/>
              </a:rPr>
              <a:t>B. </a:t>
            </a:r>
            <a:r>
              <a:rPr lang="fr-FR" sz="3900" b="1" dirty="0">
                <a:solidFill>
                  <a:srgbClr val="7EB606"/>
                </a:solidFill>
                <a:latin typeface="Colibri"/>
                <a:cs typeface="Colibri"/>
              </a:rPr>
              <a:t>APPROCHE GLOBALE VERTICALE </a:t>
            </a:r>
            <a:r>
              <a:rPr lang="fr-FR" sz="3900" b="1" dirty="0" smtClean="0">
                <a:solidFill>
                  <a:srgbClr val="7EB606"/>
                </a:solidFill>
                <a:latin typeface="Colibri"/>
                <a:cs typeface="Colibri"/>
              </a:rPr>
              <a:t>(7 </a:t>
            </a:r>
            <a:r>
              <a:rPr lang="fr-FR" sz="3900" b="1" dirty="0">
                <a:solidFill>
                  <a:srgbClr val="7EB606"/>
                </a:solidFill>
                <a:latin typeface="Colibri"/>
                <a:cs typeface="Colibri"/>
              </a:rPr>
              <a:t>étapes) :</a:t>
            </a:r>
            <a:endParaRPr lang="fr-FR" sz="1900" dirty="0">
              <a:solidFill>
                <a:srgbClr val="7EB606"/>
              </a:solidFill>
              <a:latin typeface="Colibri"/>
              <a:cs typeface="Colibri"/>
            </a:endParaRPr>
          </a:p>
        </p:txBody>
      </p:sp>
      <p:grpSp>
        <p:nvGrpSpPr>
          <p:cNvPr id="2" name="Grouper 1"/>
          <p:cNvGrpSpPr/>
          <p:nvPr/>
        </p:nvGrpSpPr>
        <p:grpSpPr>
          <a:xfrm>
            <a:off x="2307714" y="6500171"/>
            <a:ext cx="14111316" cy="2550282"/>
            <a:chOff x="2307714" y="6500171"/>
            <a:chExt cx="14111316" cy="2550282"/>
          </a:xfrm>
        </p:grpSpPr>
        <p:sp>
          <p:nvSpPr>
            <p:cNvPr id="13" name="Text Box 6"/>
            <p:cNvSpPr txBox="1">
              <a:spLocks noChangeArrowheads="1"/>
            </p:cNvSpPr>
            <p:nvPr/>
          </p:nvSpPr>
          <p:spPr bwMode="auto">
            <a:xfrm>
              <a:off x="2307714" y="6500171"/>
              <a:ext cx="5399474" cy="255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48179" tIns="74089" rIns="148179" bIns="74089" numCol="1">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fr-FR" sz="3900" b="1" dirty="0">
                  <a:solidFill>
                    <a:srgbClr val="008000"/>
                  </a:solidFill>
                  <a:latin typeface="Colibri"/>
                  <a:cs typeface="Colibri"/>
                </a:rPr>
                <a:t>1. </a:t>
              </a:r>
              <a:r>
                <a:rPr lang="fr-FR" sz="3900" b="1" dirty="0">
                  <a:solidFill>
                    <a:srgbClr val="FF6600"/>
                  </a:solidFill>
                  <a:latin typeface="Colibri"/>
                  <a:cs typeface="Colibri"/>
                </a:rPr>
                <a:t>ANALYSER</a:t>
              </a:r>
            </a:p>
            <a:p>
              <a:pPr>
                <a:spcBef>
                  <a:spcPct val="50000"/>
                </a:spcBef>
                <a:defRPr/>
              </a:pPr>
              <a:r>
                <a:rPr lang="fr-FR" sz="3900" b="1" dirty="0">
                  <a:solidFill>
                    <a:srgbClr val="008000"/>
                  </a:solidFill>
                  <a:latin typeface="Colibri"/>
                  <a:cs typeface="Colibri"/>
                </a:rPr>
                <a:t>2. </a:t>
              </a:r>
              <a:r>
                <a:rPr lang="fr-FR" sz="3900" b="1" dirty="0">
                  <a:solidFill>
                    <a:srgbClr val="FF6600"/>
                  </a:solidFill>
                  <a:latin typeface="Colibri"/>
                  <a:cs typeface="Colibri"/>
                </a:rPr>
                <a:t>CONCEVOIR</a:t>
              </a:r>
            </a:p>
            <a:p>
              <a:pPr>
                <a:spcBef>
                  <a:spcPct val="50000"/>
                </a:spcBef>
                <a:defRPr/>
              </a:pPr>
              <a:r>
                <a:rPr lang="fr-FR" sz="3900" b="1" dirty="0">
                  <a:solidFill>
                    <a:srgbClr val="008000"/>
                  </a:solidFill>
                  <a:latin typeface="Colibri"/>
                  <a:cs typeface="Colibri"/>
                </a:rPr>
                <a:t>3. </a:t>
              </a:r>
              <a:r>
                <a:rPr lang="fr-FR" sz="3900" b="1" dirty="0" smtClean="0">
                  <a:solidFill>
                    <a:srgbClr val="FF6600"/>
                  </a:solidFill>
                  <a:latin typeface="Colibri"/>
                  <a:cs typeface="Colibri"/>
                </a:rPr>
                <a:t>CONSTRUIRE</a:t>
              </a:r>
              <a:endParaRPr lang="fr-FR" sz="3900" b="1" dirty="0">
                <a:solidFill>
                  <a:srgbClr val="FF6600"/>
                </a:solidFill>
                <a:latin typeface="Colibri"/>
                <a:cs typeface="Colibri"/>
              </a:endParaRPr>
            </a:p>
          </p:txBody>
        </p:sp>
        <p:sp>
          <p:nvSpPr>
            <p:cNvPr id="12" name="Text Box 6"/>
            <p:cNvSpPr txBox="1">
              <a:spLocks noChangeArrowheads="1"/>
            </p:cNvSpPr>
            <p:nvPr/>
          </p:nvSpPr>
          <p:spPr bwMode="auto">
            <a:xfrm>
              <a:off x="6987108" y="6500171"/>
              <a:ext cx="5399474" cy="165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48179" tIns="74089" rIns="148179" bIns="74089" numCol="1">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fr-FR" sz="3900" b="1" dirty="0">
                  <a:solidFill>
                    <a:srgbClr val="008000"/>
                  </a:solidFill>
                  <a:latin typeface="Colibri"/>
                  <a:cs typeface="Colibri"/>
                </a:rPr>
                <a:t>4. </a:t>
              </a:r>
              <a:r>
                <a:rPr lang="fr-FR" sz="3900" b="1" dirty="0">
                  <a:solidFill>
                    <a:srgbClr val="FF6600"/>
                  </a:solidFill>
                  <a:latin typeface="Colibri"/>
                  <a:cs typeface="Colibri"/>
                </a:rPr>
                <a:t>RENOVER</a:t>
              </a:r>
            </a:p>
            <a:p>
              <a:pPr>
                <a:spcBef>
                  <a:spcPct val="50000"/>
                </a:spcBef>
                <a:defRPr/>
              </a:pPr>
              <a:r>
                <a:rPr lang="fr-FR" sz="3900" b="1" dirty="0">
                  <a:solidFill>
                    <a:srgbClr val="008000"/>
                  </a:solidFill>
                  <a:latin typeface="Colibri"/>
                  <a:cs typeface="Colibri"/>
                </a:rPr>
                <a:t>5. </a:t>
              </a:r>
              <a:r>
                <a:rPr lang="fr-FR" sz="3900" b="1" dirty="0" smtClean="0">
                  <a:solidFill>
                    <a:srgbClr val="FF6600"/>
                  </a:solidFill>
                  <a:latin typeface="Colibri"/>
                  <a:cs typeface="Colibri"/>
                </a:rPr>
                <a:t>EQUIPER</a:t>
              </a:r>
              <a:endParaRPr lang="fr-FR" sz="3900" b="1" dirty="0">
                <a:solidFill>
                  <a:srgbClr val="FF6600"/>
                </a:solidFill>
                <a:latin typeface="Colibri"/>
                <a:cs typeface="Colibri"/>
              </a:endParaRPr>
            </a:p>
          </p:txBody>
        </p:sp>
        <p:sp>
          <p:nvSpPr>
            <p:cNvPr id="14" name="Text Box 6"/>
            <p:cNvSpPr txBox="1">
              <a:spLocks noChangeArrowheads="1"/>
            </p:cNvSpPr>
            <p:nvPr/>
          </p:nvSpPr>
          <p:spPr bwMode="auto">
            <a:xfrm>
              <a:off x="11019556" y="6500171"/>
              <a:ext cx="5399474" cy="165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48179" tIns="74089" rIns="148179" bIns="74089" numCol="1">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fr-FR" sz="3900" b="1" dirty="0" smtClean="0">
                  <a:solidFill>
                    <a:srgbClr val="008000"/>
                  </a:solidFill>
                  <a:latin typeface="Colibri"/>
                  <a:cs typeface="Colibri"/>
                </a:rPr>
                <a:t>6</a:t>
              </a:r>
              <a:r>
                <a:rPr lang="fr-FR" sz="3900" b="1" dirty="0">
                  <a:solidFill>
                    <a:srgbClr val="008000"/>
                  </a:solidFill>
                  <a:latin typeface="Colibri"/>
                  <a:cs typeface="Colibri"/>
                </a:rPr>
                <a:t>. </a:t>
              </a:r>
              <a:r>
                <a:rPr lang="fr-FR" sz="3900" b="1" dirty="0">
                  <a:solidFill>
                    <a:srgbClr val="FF6600"/>
                  </a:solidFill>
                  <a:latin typeface="Colibri"/>
                  <a:cs typeface="Colibri"/>
                </a:rPr>
                <a:t>DECORER</a:t>
              </a:r>
            </a:p>
            <a:p>
              <a:pPr>
                <a:spcBef>
                  <a:spcPct val="50000"/>
                </a:spcBef>
                <a:defRPr/>
              </a:pPr>
              <a:r>
                <a:rPr lang="fr-FR" sz="3900" b="1" dirty="0">
                  <a:solidFill>
                    <a:srgbClr val="008000"/>
                  </a:solidFill>
                  <a:latin typeface="Colibri"/>
                  <a:cs typeface="Colibri"/>
                </a:rPr>
                <a:t>7. </a:t>
              </a:r>
              <a:r>
                <a:rPr lang="fr-FR" sz="3900" b="1" dirty="0">
                  <a:solidFill>
                    <a:srgbClr val="FF6600"/>
                  </a:solidFill>
                  <a:latin typeface="Colibri"/>
                  <a:cs typeface="Colibri"/>
                </a:rPr>
                <a:t>PAYSAGER</a:t>
              </a:r>
            </a:p>
          </p:txBody>
        </p:sp>
      </p:grpSp>
    </p:spTree>
    <p:extLst>
      <p:ext uri="{BB962C8B-B14F-4D97-AF65-F5344CB8AC3E}">
        <p14:creationId xmlns:p14="http://schemas.microsoft.com/office/powerpoint/2010/main" val="1894170694"/>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000"/>
                                  </p:stCondLst>
                                  <p:childTnLst>
                                    <p:set>
                                      <p:cBhvr>
                                        <p:cTn id="6" dur="1" fill="hold">
                                          <p:stCondLst>
                                            <p:cond delay="0"/>
                                          </p:stCondLst>
                                        </p:cTn>
                                        <p:tgtEl>
                                          <p:spTgt spid="3077"/>
                                        </p:tgtEl>
                                        <p:attrNameLst>
                                          <p:attrName>style.visibility</p:attrName>
                                        </p:attrNameLst>
                                      </p:cBhvr>
                                      <p:to>
                                        <p:strVal val="visible"/>
                                      </p:to>
                                    </p:set>
                                    <p:animEffect transition="in" filter="randombar(horizontal)">
                                      <p:cBhvr>
                                        <p:cTn id="7" dur="500"/>
                                        <p:tgtEl>
                                          <p:spTgt spid="3077"/>
                                        </p:tgtEl>
                                      </p:cBhvr>
                                    </p:animEffect>
                                  </p:childTnLst>
                                </p:cTn>
                              </p:par>
                            </p:childTnLst>
                          </p:cTn>
                        </p:par>
                        <p:par>
                          <p:cTn id="8" fill="hold">
                            <p:stCondLst>
                              <p:cond delay="2500"/>
                            </p:stCondLst>
                            <p:childTnLst>
                              <p:par>
                                <p:cTn id="9" presetID="14" presetClass="entr" presetSubtype="10" fill="hold" grpId="0" nodeType="afterEffect">
                                  <p:stCondLst>
                                    <p:cond delay="6000"/>
                                  </p:stCondLst>
                                  <p:childTnLst>
                                    <p:set>
                                      <p:cBhvr>
                                        <p:cTn id="10" dur="1" fill="hold">
                                          <p:stCondLst>
                                            <p:cond delay="0"/>
                                          </p:stCondLst>
                                        </p:cTn>
                                        <p:tgtEl>
                                          <p:spTgt spid="3078"/>
                                        </p:tgtEl>
                                        <p:attrNameLst>
                                          <p:attrName>style.visibility</p:attrName>
                                        </p:attrNameLst>
                                      </p:cBhvr>
                                      <p:to>
                                        <p:strVal val="visible"/>
                                      </p:to>
                                    </p:set>
                                    <p:animEffect transition="in" filter="randombar(horizontal)">
                                      <p:cBhvr>
                                        <p:cTn id="11" dur="500"/>
                                        <p:tgtEl>
                                          <p:spTgt spid="3078"/>
                                        </p:tgtEl>
                                      </p:cBhvr>
                                    </p:animEffect>
                                  </p:childTnLst>
                                </p:cTn>
                              </p:par>
                            </p:childTnLst>
                          </p:cTn>
                        </p:par>
                        <p:par>
                          <p:cTn id="12" fill="hold">
                            <p:stCondLst>
                              <p:cond delay="9000"/>
                            </p:stCondLst>
                            <p:childTnLst>
                              <p:par>
                                <p:cTn id="13" presetID="14" presetClass="entr" presetSubtype="1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Bando Web Ecobatiss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6310"/>
            <a:ext cx="15846425" cy="6210566"/>
          </a:xfrm>
          <a:prstGeom prst="rect">
            <a:avLst/>
          </a:prstGeom>
        </p:spPr>
      </p:pic>
      <p:sp>
        <p:nvSpPr>
          <p:cNvPr id="10" name="Titre 1"/>
          <p:cNvSpPr>
            <a:spLocks noGrp="1"/>
          </p:cNvSpPr>
          <p:nvPr>
            <p:ph type="title"/>
          </p:nvPr>
        </p:nvSpPr>
        <p:spPr>
          <a:xfrm>
            <a:off x="722412" y="-112060"/>
            <a:ext cx="9445499" cy="1232659"/>
          </a:xfrm>
        </p:spPr>
        <p:txBody>
          <a:bodyPr>
            <a:normAutofit fontScale="90000"/>
          </a:bodyPr>
          <a:lstStyle/>
          <a:p>
            <a:pPr fontAlgn="auto">
              <a:spcAft>
                <a:spcPts val="0"/>
              </a:spcAft>
              <a:defRPr/>
            </a:pPr>
            <a:r>
              <a:rPr lang="fr-FR" dirty="0" smtClean="0">
                <a:solidFill>
                  <a:srgbClr val="800000"/>
                </a:solidFill>
              </a:rPr>
              <a:t>Site : </a:t>
            </a:r>
            <a:r>
              <a:rPr lang="fr-FR" dirty="0" err="1" smtClean="0">
                <a:solidFill>
                  <a:srgbClr val="800000"/>
                </a:solidFill>
              </a:rPr>
              <a:t>ecobatissons.fr</a:t>
            </a:r>
            <a:endParaRPr lang="fr-FR" dirty="0">
              <a:solidFill>
                <a:srgbClr val="800000"/>
              </a:solidFill>
            </a:endParaRPr>
          </a:p>
        </p:txBody>
      </p:sp>
      <p:sp>
        <p:nvSpPr>
          <p:cNvPr id="11" name="Titre 1"/>
          <p:cNvSpPr txBox="1">
            <a:spLocks/>
          </p:cNvSpPr>
          <p:nvPr/>
        </p:nvSpPr>
        <p:spPr bwMode="auto">
          <a:xfrm>
            <a:off x="935036" y="8113652"/>
            <a:ext cx="14849875" cy="1232659"/>
          </a:xfrm>
          <a:prstGeom prst="rect">
            <a:avLst/>
          </a:prstGeom>
          <a:noFill/>
          <a:ln w="9525">
            <a:noFill/>
            <a:miter lim="800000"/>
            <a:headEnd/>
            <a:tailEnd/>
          </a:ln>
        </p:spPr>
        <p:txBody>
          <a:bodyPr vert="horz" wrap="square" lIns="0" tIns="74089" rIns="0" bIns="0" numCol="1" anchor="b" anchorCtr="0" compatLnSpc="1">
            <a:prstTxWarp prst="textNoShape">
              <a:avLst/>
            </a:prstTxWarp>
            <a:noAutofit/>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fontAlgn="auto">
              <a:spcAft>
                <a:spcPts val="0"/>
              </a:spcAft>
              <a:defRPr/>
            </a:pPr>
            <a:r>
              <a:rPr lang="fr-FR" sz="4500" dirty="0">
                <a:solidFill>
                  <a:srgbClr val="800000"/>
                </a:solidFill>
              </a:rPr>
              <a:t>* Analyser * Concevoir * Accompagner * Construire * </a:t>
            </a:r>
          </a:p>
          <a:p>
            <a:pPr algn="ctr" fontAlgn="auto">
              <a:spcAft>
                <a:spcPts val="0"/>
              </a:spcAft>
              <a:defRPr/>
            </a:pPr>
            <a:r>
              <a:rPr lang="fr-FR" sz="4500" dirty="0">
                <a:solidFill>
                  <a:srgbClr val="800000"/>
                </a:solidFill>
              </a:rPr>
              <a:t>* Rénover * Equiper * Décorer * Paysager *</a:t>
            </a:r>
          </a:p>
        </p:txBody>
      </p:sp>
    </p:spTree>
    <p:extLst>
      <p:ext uri="{BB962C8B-B14F-4D97-AF65-F5344CB8AC3E}">
        <p14:creationId xmlns:p14="http://schemas.microsoft.com/office/powerpoint/2010/main" val="2336673831"/>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left)">
                                      <p:cBhvr>
                                        <p:cTn id="8" dur="500"/>
                                        <p:tgtEl>
                                          <p:spTgt spid="10"/>
                                        </p:tgtEl>
                                      </p:cBhvr>
                                    </p:animEffect>
                                  </p:childTnLst>
                                </p:cTn>
                              </p:par>
                            </p:childTnLst>
                          </p:cTn>
                        </p:par>
                        <p:par>
                          <p:cTn id="9" fill="hold">
                            <p:stCondLst>
                              <p:cond delay="1500"/>
                            </p:stCondLst>
                            <p:childTnLst>
                              <p:par>
                                <p:cTn id="10" presetID="14" presetClass="entr" presetSubtype="10" fill="hold" grpId="0" nodeType="afterEffect">
                                  <p:stCondLst>
                                    <p:cond delay="500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er 6"/>
          <p:cNvGrpSpPr>
            <a:grpSpLocks/>
          </p:cNvGrpSpPr>
          <p:nvPr/>
        </p:nvGrpSpPr>
        <p:grpSpPr bwMode="auto">
          <a:xfrm>
            <a:off x="0" y="0"/>
            <a:ext cx="15846425" cy="10085388"/>
            <a:chOff x="0" y="0"/>
            <a:chExt cx="9144000" cy="6858000"/>
          </a:xfrm>
        </p:grpSpPr>
        <p:pic>
          <p:nvPicPr>
            <p:cNvPr id="29701" name="Image 7" descr="Bord gauche ****1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79388" y="511175"/>
              <a:ext cx="1800225" cy="101600"/>
            </a:xfrm>
            <a:prstGeom prst="rect">
              <a:avLst/>
            </a:prstGeom>
            <a:solidFill>
              <a:schemeClr val="accent4">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grpSp>
      <p:sp>
        <p:nvSpPr>
          <p:cNvPr id="4100" name="Text Box 4"/>
          <p:cNvSpPr txBox="1">
            <a:spLocks noChangeArrowheads="1"/>
          </p:cNvSpPr>
          <p:nvPr/>
        </p:nvSpPr>
        <p:spPr bwMode="auto">
          <a:xfrm>
            <a:off x="0" y="0"/>
            <a:ext cx="15846425" cy="842122"/>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8179" tIns="74089" rIns="148179" bIns="740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4500">
                <a:solidFill>
                  <a:schemeClr val="bg1"/>
                </a:solidFill>
                <a:latin typeface="Arial Black" charset="0"/>
              </a:rPr>
              <a:t>FICHE d</a:t>
            </a:r>
            <a:r>
              <a:rPr lang="ja-JP" altLang="fr-FR" sz="4500">
                <a:solidFill>
                  <a:schemeClr val="bg1"/>
                </a:solidFill>
              </a:rPr>
              <a:t>’</a:t>
            </a:r>
            <a:r>
              <a:rPr lang="fr-FR" altLang="ja-JP" sz="4500">
                <a:solidFill>
                  <a:schemeClr val="bg1"/>
                </a:solidFill>
                <a:latin typeface="Arial Black" charset="0"/>
              </a:rPr>
              <a:t>IDENTITE</a:t>
            </a:r>
            <a:endParaRPr lang="fr-FR" sz="4500">
              <a:solidFill>
                <a:schemeClr val="bg1"/>
              </a:solidFill>
              <a:latin typeface="Arial Black" charset="0"/>
            </a:endParaRPr>
          </a:p>
        </p:txBody>
      </p:sp>
      <p:sp>
        <p:nvSpPr>
          <p:cNvPr id="4101" name="Text Box 5"/>
          <p:cNvSpPr txBox="1">
            <a:spLocks noChangeArrowheads="1"/>
          </p:cNvSpPr>
          <p:nvPr/>
        </p:nvSpPr>
        <p:spPr bwMode="auto">
          <a:xfrm>
            <a:off x="1372807" y="1010246"/>
            <a:ext cx="14413093" cy="885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48179" tIns="74089" rIns="148179" bIns="74089">
            <a:spAutoFit/>
          </a:bodyPr>
          <a:lstStyle/>
          <a:p>
            <a:pPr>
              <a:spcBef>
                <a:spcPct val="50000"/>
              </a:spcBef>
              <a:defRPr/>
            </a:pPr>
            <a:r>
              <a:rPr lang="fr-FR" sz="3200" b="1" dirty="0">
                <a:solidFill>
                  <a:srgbClr val="FFFFFF"/>
                </a:solidFill>
              </a:rPr>
              <a:t>CREATION </a:t>
            </a:r>
            <a:r>
              <a:rPr lang="fr-FR" sz="3200" dirty="0">
                <a:solidFill>
                  <a:srgbClr val="FFFFFF"/>
                </a:solidFill>
              </a:rPr>
              <a:t>: 2008</a:t>
            </a:r>
          </a:p>
          <a:p>
            <a:pPr>
              <a:spcBef>
                <a:spcPct val="50000"/>
              </a:spcBef>
              <a:defRPr/>
            </a:pPr>
            <a:endParaRPr lang="fr-FR" sz="1600" dirty="0">
              <a:solidFill>
                <a:srgbClr val="FFFFFF"/>
              </a:solidFill>
            </a:endParaRPr>
          </a:p>
          <a:p>
            <a:pPr>
              <a:spcBef>
                <a:spcPct val="50000"/>
              </a:spcBef>
              <a:defRPr/>
            </a:pPr>
            <a:r>
              <a:rPr lang="fr-FR" sz="3200" b="1" dirty="0">
                <a:solidFill>
                  <a:srgbClr val="FFFFFF"/>
                </a:solidFill>
              </a:rPr>
              <a:t>FORME  </a:t>
            </a:r>
            <a:r>
              <a:rPr lang="fr-FR" sz="3200" dirty="0">
                <a:solidFill>
                  <a:srgbClr val="FFFFFF"/>
                </a:solidFill>
              </a:rPr>
              <a:t>     : Association Loi 1901</a:t>
            </a:r>
          </a:p>
          <a:p>
            <a:pPr>
              <a:spcBef>
                <a:spcPct val="50000"/>
              </a:spcBef>
              <a:defRPr/>
            </a:pPr>
            <a:r>
              <a:rPr lang="fr-FR" sz="3200" b="1" dirty="0" smtClean="0">
                <a:solidFill>
                  <a:srgbClr val="FFFFFF"/>
                </a:solidFill>
              </a:rPr>
              <a:t>MEMBRES </a:t>
            </a:r>
            <a:r>
              <a:rPr lang="fr-FR" sz="3200" dirty="0">
                <a:solidFill>
                  <a:srgbClr val="FFFFFF"/>
                </a:solidFill>
              </a:rPr>
              <a:t>: </a:t>
            </a:r>
            <a:r>
              <a:rPr lang="fr-FR" sz="3600" b="1" dirty="0">
                <a:solidFill>
                  <a:srgbClr val="FF6600"/>
                </a:solidFill>
              </a:rPr>
              <a:t>Professionnels</a:t>
            </a:r>
            <a:r>
              <a:rPr lang="fr-FR" sz="3600" b="1" dirty="0">
                <a:solidFill>
                  <a:srgbClr val="008000"/>
                </a:solidFill>
              </a:rPr>
              <a:t> </a:t>
            </a:r>
            <a:r>
              <a:rPr lang="fr-FR" sz="3600" b="1" dirty="0">
                <a:solidFill>
                  <a:srgbClr val="FFFFFF"/>
                </a:solidFill>
              </a:rPr>
              <a:t>actifs</a:t>
            </a:r>
            <a:r>
              <a:rPr lang="fr-FR" sz="3600" dirty="0">
                <a:solidFill>
                  <a:srgbClr val="FFFFFF"/>
                </a:solidFill>
              </a:rPr>
              <a:t> </a:t>
            </a:r>
            <a:r>
              <a:rPr lang="fr-FR" sz="3600" dirty="0" smtClean="0">
                <a:solidFill>
                  <a:srgbClr val="FFFFFF"/>
                </a:solidFill>
              </a:rPr>
              <a:t> </a:t>
            </a:r>
            <a:r>
              <a:rPr lang="fr-FR" sz="3200" dirty="0" smtClean="0">
                <a:solidFill>
                  <a:srgbClr val="FFFFFF"/>
                </a:solidFill>
              </a:rPr>
              <a:t>(</a:t>
            </a:r>
            <a:r>
              <a:rPr lang="fr-FR" sz="3200" dirty="0">
                <a:solidFill>
                  <a:srgbClr val="FFFFFF"/>
                </a:solidFill>
              </a:rPr>
              <a:t>Participation obligatoire à              </a:t>
            </a:r>
          </a:p>
          <a:p>
            <a:pPr>
              <a:spcBef>
                <a:spcPct val="50000"/>
              </a:spcBef>
              <a:defRPr/>
            </a:pPr>
            <a:r>
              <a:rPr lang="fr-FR" sz="3200" dirty="0">
                <a:solidFill>
                  <a:srgbClr val="FFFFFF"/>
                </a:solidFill>
              </a:rPr>
              <a:t>                      une commission, tenue de stand, conférences, … </a:t>
            </a:r>
          </a:p>
          <a:p>
            <a:pPr>
              <a:spcBef>
                <a:spcPct val="50000"/>
              </a:spcBef>
              <a:defRPr/>
            </a:pPr>
            <a:r>
              <a:rPr lang="fr-FR" sz="3200" dirty="0">
                <a:solidFill>
                  <a:srgbClr val="FFFFFF"/>
                </a:solidFill>
              </a:rPr>
              <a:t>                      Signature et respect de la charte). </a:t>
            </a:r>
          </a:p>
          <a:p>
            <a:pPr>
              <a:spcBef>
                <a:spcPct val="50000"/>
              </a:spcBef>
              <a:defRPr/>
            </a:pPr>
            <a:r>
              <a:rPr lang="fr-FR" sz="3200" dirty="0">
                <a:solidFill>
                  <a:srgbClr val="FFFFFF"/>
                </a:solidFill>
              </a:rPr>
              <a:t>                      Admission définitive après période probatoire </a:t>
            </a:r>
          </a:p>
          <a:p>
            <a:pPr>
              <a:spcBef>
                <a:spcPct val="50000"/>
              </a:spcBef>
              <a:defRPr/>
            </a:pPr>
            <a:r>
              <a:rPr lang="fr-FR" sz="3200" dirty="0"/>
              <a:t>                      </a:t>
            </a:r>
            <a:r>
              <a:rPr lang="fr-FR" sz="3200" b="1" dirty="0">
                <a:solidFill>
                  <a:srgbClr val="FF6600"/>
                </a:solidFill>
              </a:rPr>
              <a:t>+ Porteurs de projets + Pros non actifs  </a:t>
            </a:r>
          </a:p>
          <a:p>
            <a:pPr>
              <a:spcBef>
                <a:spcPct val="50000"/>
              </a:spcBef>
              <a:defRPr/>
            </a:pPr>
            <a:r>
              <a:rPr lang="fr-FR" sz="3200" b="1" dirty="0">
                <a:solidFill>
                  <a:srgbClr val="FF6600"/>
                </a:solidFill>
              </a:rPr>
              <a:t>                      + sympathisants divers</a:t>
            </a:r>
            <a:r>
              <a:rPr lang="fr-FR" sz="3200" b="1" dirty="0">
                <a:solidFill>
                  <a:srgbClr val="008000"/>
                </a:solidFill>
              </a:rPr>
              <a:t>.</a:t>
            </a:r>
          </a:p>
          <a:p>
            <a:pPr>
              <a:spcBef>
                <a:spcPct val="50000"/>
              </a:spcBef>
              <a:defRPr/>
            </a:pPr>
            <a:r>
              <a:rPr lang="fr-FR" sz="3200" b="1" dirty="0">
                <a:solidFill>
                  <a:srgbClr val="FFFFFF"/>
                </a:solidFill>
              </a:rPr>
              <a:t>SECTEUR    : </a:t>
            </a:r>
            <a:r>
              <a:rPr lang="fr-FR" sz="3200" dirty="0" smtClean="0">
                <a:solidFill>
                  <a:srgbClr val="FFFFFF"/>
                </a:solidFill>
              </a:rPr>
              <a:t>zone géographique </a:t>
            </a:r>
            <a:r>
              <a:rPr lang="fr-FR" sz="3200" dirty="0">
                <a:solidFill>
                  <a:srgbClr val="FFFFFF"/>
                </a:solidFill>
              </a:rPr>
              <a:t>83 / 06 / 13</a:t>
            </a:r>
          </a:p>
          <a:p>
            <a:pPr>
              <a:spcBef>
                <a:spcPct val="50000"/>
              </a:spcBef>
              <a:defRPr/>
            </a:pPr>
            <a:endParaRPr lang="fr-FR" sz="1600" dirty="0">
              <a:solidFill>
                <a:srgbClr val="FFFFFF"/>
              </a:solidFill>
            </a:endParaRPr>
          </a:p>
          <a:p>
            <a:pPr>
              <a:spcBef>
                <a:spcPct val="50000"/>
              </a:spcBef>
              <a:defRPr/>
            </a:pPr>
            <a:r>
              <a:rPr lang="fr-FR" sz="3200" b="1" dirty="0">
                <a:solidFill>
                  <a:srgbClr val="FFFFFF"/>
                </a:solidFill>
              </a:rPr>
              <a:t>OBJECTIFS </a:t>
            </a:r>
            <a:r>
              <a:rPr lang="fr-FR" sz="3200" dirty="0">
                <a:solidFill>
                  <a:srgbClr val="FFFFFF"/>
                </a:solidFill>
              </a:rPr>
              <a:t>: 1. Promotion de </a:t>
            </a:r>
            <a:r>
              <a:rPr lang="fr-FR" sz="3200" b="1" dirty="0" smtClean="0">
                <a:solidFill>
                  <a:srgbClr val="FF6600"/>
                </a:solidFill>
              </a:rPr>
              <a:t>l</a:t>
            </a:r>
            <a:r>
              <a:rPr lang="fr-FR" sz="3200" b="1" dirty="0" smtClean="0">
                <a:solidFill>
                  <a:srgbClr val="FF6600"/>
                </a:solidFill>
                <a:latin typeface="Arial"/>
              </a:rPr>
              <a:t>’</a:t>
            </a:r>
            <a:r>
              <a:rPr lang="fr-FR" sz="3200" b="1" dirty="0" smtClean="0">
                <a:solidFill>
                  <a:srgbClr val="FF6600"/>
                </a:solidFill>
              </a:rPr>
              <a:t>Eco</a:t>
            </a:r>
            <a:r>
              <a:rPr lang="fr-FR" sz="3200" b="1" dirty="0">
                <a:solidFill>
                  <a:srgbClr val="FF6600"/>
                </a:solidFill>
              </a:rPr>
              <a:t>-construction « GLOBALE »</a:t>
            </a:r>
          </a:p>
          <a:p>
            <a:pPr>
              <a:spcBef>
                <a:spcPct val="50000"/>
              </a:spcBef>
              <a:defRPr/>
            </a:pPr>
            <a:r>
              <a:rPr lang="fr-FR" sz="3200" dirty="0"/>
              <a:t>                       </a:t>
            </a:r>
            <a:r>
              <a:rPr lang="fr-FR" sz="3200" dirty="0">
                <a:solidFill>
                  <a:srgbClr val="FFFFFF"/>
                </a:solidFill>
              </a:rPr>
              <a:t> 2. Evolution des TECHNIQUES</a:t>
            </a:r>
          </a:p>
        </p:txBody>
      </p:sp>
      <p:pic>
        <p:nvPicPr>
          <p:cNvPr id="29700" name="Picture 6" descr="ecobatissons logo 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77" y="170426"/>
            <a:ext cx="3306841" cy="789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29587"/>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13" descr="Bord gauche ****1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846425" cy="1008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Allongue_0701_wp.jpg"/>
          <p:cNvPicPr>
            <a:picLocks noChangeAspect="1"/>
          </p:cNvPicPr>
          <p:nvPr/>
        </p:nvPicPr>
        <p:blipFill rotWithShape="1">
          <a:blip r:embed="rId3">
            <a:extLst>
              <a:ext uri="{28A0092B-C50C-407E-A947-70E740481C1C}">
                <a14:useLocalDpi xmlns:a14="http://schemas.microsoft.com/office/drawing/2010/main" val="0"/>
              </a:ext>
            </a:extLst>
          </a:blip>
          <a:srcRect l="12975" t="22139" r="8775" b="-2358"/>
          <a:stretch/>
        </p:blipFill>
        <p:spPr>
          <a:xfrm>
            <a:off x="7635180" y="1010246"/>
            <a:ext cx="7294177" cy="4536504"/>
          </a:xfrm>
          <a:prstGeom prst="rect">
            <a:avLst/>
          </a:prstGeom>
        </p:spPr>
      </p:pic>
      <p:pic>
        <p:nvPicPr>
          <p:cNvPr id="4" name="Image 3" descr="Verdone_1871_wp.jpg"/>
          <p:cNvPicPr>
            <a:picLocks noChangeAspect="1"/>
          </p:cNvPicPr>
          <p:nvPr/>
        </p:nvPicPr>
        <p:blipFill rotWithShape="1">
          <a:blip r:embed="rId4">
            <a:extLst>
              <a:ext uri="{28A0092B-C50C-407E-A947-70E740481C1C}">
                <a14:useLocalDpi xmlns:a14="http://schemas.microsoft.com/office/drawing/2010/main" val="0"/>
              </a:ext>
            </a:extLst>
          </a:blip>
          <a:srcRect l="2904" t="4368" r="5535"/>
          <a:stretch/>
        </p:blipFill>
        <p:spPr>
          <a:xfrm>
            <a:off x="876892" y="5540514"/>
            <a:ext cx="6576692" cy="4542740"/>
          </a:xfrm>
          <a:prstGeom prst="rect">
            <a:avLst/>
          </a:prstGeom>
        </p:spPr>
      </p:pic>
      <p:pic>
        <p:nvPicPr>
          <p:cNvPr id="5" name="Image 4" descr="Bayol-chantier-04084-w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428" y="1010532"/>
            <a:ext cx="6584774" cy="4394470"/>
          </a:xfrm>
          <a:prstGeom prst="rect">
            <a:avLst/>
          </a:prstGeom>
        </p:spPr>
      </p:pic>
      <p:sp>
        <p:nvSpPr>
          <p:cNvPr id="2" name="Titre 1"/>
          <p:cNvSpPr>
            <a:spLocks noGrp="1"/>
          </p:cNvSpPr>
          <p:nvPr>
            <p:ph type="title"/>
          </p:nvPr>
        </p:nvSpPr>
        <p:spPr>
          <a:xfrm>
            <a:off x="7563172" y="4970686"/>
            <a:ext cx="8280920" cy="1680898"/>
          </a:xfrm>
          <a:effectLst>
            <a:outerShdw blurRad="50800" dist="38100" dir="2700000" algn="tl" rotWithShape="0">
              <a:prstClr val="black">
                <a:alpha val="40000"/>
              </a:prstClr>
            </a:outerShdw>
          </a:effectLst>
        </p:spPr>
        <p:txBody>
          <a:bodyPr>
            <a:normAutofit/>
          </a:bodyPr>
          <a:lstStyle/>
          <a:p>
            <a:pPr eaLnBrk="1" hangingPunct="1">
              <a:defRPr/>
            </a:pPr>
            <a:r>
              <a:rPr lang="fr-FR" sz="7900" dirty="0">
                <a:solidFill>
                  <a:schemeClr val="accent6"/>
                </a:solidFill>
                <a:latin typeface="Arial Black"/>
                <a:cs typeface="Arial Black"/>
              </a:rPr>
              <a:t>CONSTRUIRE</a:t>
            </a:r>
            <a:endParaRPr lang="fr-FR" sz="7900" dirty="0">
              <a:solidFill>
                <a:schemeClr val="accent6"/>
              </a:solidFill>
            </a:endParaRPr>
          </a:p>
        </p:txBody>
      </p:sp>
      <p:sp>
        <p:nvSpPr>
          <p:cNvPr id="24583" name="Rectangle 7"/>
          <p:cNvSpPr>
            <a:spLocks noChangeArrowheads="1"/>
          </p:cNvSpPr>
          <p:nvPr/>
        </p:nvSpPr>
        <p:spPr bwMode="auto">
          <a:xfrm>
            <a:off x="2558537" y="146150"/>
            <a:ext cx="12421459" cy="82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8179" tIns="74089" rIns="148179" bIns="74089">
            <a:spAutoFit/>
          </a:bodyPr>
          <a:lstStyle/>
          <a:p>
            <a:pPr algn="r"/>
            <a:r>
              <a:rPr lang="fr-FR" sz="4400" dirty="0">
                <a:solidFill>
                  <a:srgbClr val="BFF944"/>
                </a:solidFill>
                <a:latin typeface="Fontastique Fontastique"/>
                <a:cs typeface="Fontastique Fontastique"/>
              </a:rPr>
              <a:t>Ossature Bois – </a:t>
            </a:r>
            <a:r>
              <a:rPr lang="fr-FR" sz="4400" dirty="0" smtClean="0">
                <a:solidFill>
                  <a:srgbClr val="BFF944"/>
                </a:solidFill>
                <a:latin typeface="Fontastique Fontastique"/>
                <a:cs typeface="Fontastique Fontastique"/>
              </a:rPr>
              <a:t>Chaux/Chanvre </a:t>
            </a:r>
            <a:r>
              <a:rPr lang="fr-FR" sz="4400" dirty="0">
                <a:solidFill>
                  <a:srgbClr val="BFF944"/>
                </a:solidFill>
                <a:latin typeface="Fontastique Fontastique"/>
                <a:cs typeface="Fontastique Fontastique"/>
              </a:rPr>
              <a:t>- </a:t>
            </a:r>
            <a:r>
              <a:rPr lang="fr-FR" sz="4400" dirty="0" err="1">
                <a:solidFill>
                  <a:srgbClr val="BFF944"/>
                </a:solidFill>
                <a:latin typeface="Fontastique Fontastique"/>
                <a:cs typeface="Fontastique Fontastique"/>
              </a:rPr>
              <a:t>Monomur</a:t>
            </a:r>
            <a:endParaRPr lang="fr-FR" sz="4400" dirty="0">
              <a:solidFill>
                <a:srgbClr val="BFF944"/>
              </a:solidFill>
              <a:latin typeface="Fontastique Fontastique"/>
              <a:cs typeface="Fontastique Fontastique"/>
            </a:endParaRPr>
          </a:p>
        </p:txBody>
      </p:sp>
    </p:spTree>
    <p:extLst>
      <p:ext uri="{BB962C8B-B14F-4D97-AF65-F5344CB8AC3E}">
        <p14:creationId xmlns:p14="http://schemas.microsoft.com/office/powerpoint/2010/main" val="2756085491"/>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er 5"/>
          <p:cNvGrpSpPr>
            <a:grpSpLocks/>
          </p:cNvGrpSpPr>
          <p:nvPr/>
        </p:nvGrpSpPr>
        <p:grpSpPr bwMode="auto">
          <a:xfrm>
            <a:off x="0" y="0"/>
            <a:ext cx="15846425" cy="10085388"/>
            <a:chOff x="0" y="0"/>
            <a:chExt cx="9144000" cy="6858000"/>
          </a:xfrm>
        </p:grpSpPr>
        <p:pic>
          <p:nvPicPr>
            <p:cNvPr id="31751" name="Image 6" descr="Bord gauche ****1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9388" y="511175"/>
              <a:ext cx="1800225" cy="101600"/>
            </a:xfrm>
            <a:prstGeom prst="rect">
              <a:avLst/>
            </a:prstGeom>
            <a:solidFill>
              <a:schemeClr val="accent4">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grpSp>
      <p:pic>
        <p:nvPicPr>
          <p:cNvPr id="2" name="Image 1"/>
          <p:cNvPicPr>
            <a:picLocks noChangeAspect="1"/>
          </p:cNvPicPr>
          <p:nvPr/>
        </p:nvPicPr>
        <p:blipFill>
          <a:blip r:embed="rId3"/>
          <a:stretch>
            <a:fillRect/>
          </a:stretch>
        </p:blipFill>
        <p:spPr>
          <a:xfrm>
            <a:off x="0" y="1096873"/>
            <a:ext cx="15846425" cy="7546221"/>
          </a:xfrm>
          <a:prstGeom prst="rect">
            <a:avLst/>
          </a:prstGeom>
        </p:spPr>
      </p:pic>
      <p:sp>
        <p:nvSpPr>
          <p:cNvPr id="10" name="Rectangle 9"/>
          <p:cNvSpPr/>
          <p:nvPr/>
        </p:nvSpPr>
        <p:spPr>
          <a:xfrm>
            <a:off x="19259" y="14008"/>
            <a:ext cx="3661734" cy="1068246"/>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lIns="148179" tIns="74089" rIns="148179" bIns="74089" anchor="ctr"/>
          <a:lstStyle/>
          <a:p>
            <a:pPr algn="ctr">
              <a:defRPr/>
            </a:pPr>
            <a:endParaRPr lang="fr-FR" dirty="0"/>
          </a:p>
        </p:txBody>
      </p:sp>
      <p:sp>
        <p:nvSpPr>
          <p:cNvPr id="12" name="Titre 1"/>
          <p:cNvSpPr txBox="1">
            <a:spLocks/>
          </p:cNvSpPr>
          <p:nvPr/>
        </p:nvSpPr>
        <p:spPr bwMode="auto">
          <a:xfrm>
            <a:off x="1064724" y="-141882"/>
            <a:ext cx="13051176" cy="1192306"/>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lnSpcReduction="100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 événement </a:t>
            </a:r>
            <a:r>
              <a:rPr lang="fr-FR" sz="81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EcoBatissonS</a:t>
            </a:r>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Titre 1"/>
          <p:cNvSpPr txBox="1">
            <a:spLocks/>
          </p:cNvSpPr>
          <p:nvPr/>
        </p:nvSpPr>
        <p:spPr bwMode="auto">
          <a:xfrm>
            <a:off x="1064724" y="8715102"/>
            <a:ext cx="14131296" cy="1192306"/>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lnSpcReduction="100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13320 Bouc-Bel-Air 6 &amp; 7 juin</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664116578"/>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14" presetClass="entr" presetSubtype="10" fill="hold" grpId="0" nodeType="afterEffect">
                                  <p:stCondLst>
                                    <p:cond delay="300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1000"/>
                                        <p:tgtEl>
                                          <p:spTgt spid="12"/>
                                        </p:tgtEl>
                                      </p:cBhvr>
                                    </p:animEffect>
                                  </p:childTnLst>
                                </p:cTn>
                              </p:par>
                            </p:childTnLst>
                          </p:cTn>
                        </p:par>
                        <p:par>
                          <p:cTn id="12" fill="hold">
                            <p:stCondLst>
                              <p:cond delay="5000"/>
                            </p:stCondLst>
                            <p:childTnLst>
                              <p:par>
                                <p:cTn id="13" presetID="14" presetClass="entr" presetSubtype="10" fill="hold" grpId="0" nodeType="afterEffect">
                                  <p:stCondLst>
                                    <p:cond delay="300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er 5"/>
          <p:cNvGrpSpPr>
            <a:grpSpLocks/>
          </p:cNvGrpSpPr>
          <p:nvPr/>
        </p:nvGrpSpPr>
        <p:grpSpPr bwMode="auto">
          <a:xfrm>
            <a:off x="0" y="0"/>
            <a:ext cx="15846425" cy="10085388"/>
            <a:chOff x="0" y="0"/>
            <a:chExt cx="9144000" cy="6858000"/>
          </a:xfrm>
        </p:grpSpPr>
        <p:pic>
          <p:nvPicPr>
            <p:cNvPr id="31751" name="Image 6" descr="Bord gauche ****1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9388" y="511175"/>
              <a:ext cx="1800225" cy="101600"/>
            </a:xfrm>
            <a:prstGeom prst="rect">
              <a:avLst/>
            </a:prstGeom>
            <a:solidFill>
              <a:schemeClr val="accent4">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grpSp>
      <p:sp>
        <p:nvSpPr>
          <p:cNvPr id="10" name="Rectangle 9"/>
          <p:cNvSpPr/>
          <p:nvPr/>
        </p:nvSpPr>
        <p:spPr>
          <a:xfrm>
            <a:off x="19259" y="14008"/>
            <a:ext cx="3661734" cy="100387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lIns="148179" tIns="74089" rIns="148179" bIns="74089" anchor="ctr"/>
          <a:lstStyle/>
          <a:p>
            <a:pPr algn="ctr">
              <a:defRPr/>
            </a:pPr>
            <a:endParaRPr lang="fr-FR" dirty="0"/>
          </a:p>
        </p:txBody>
      </p:sp>
      <p:pic>
        <p:nvPicPr>
          <p:cNvPr id="31748" name="Image 1" descr="Groupe EcoBatissons_2 bla 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4035" y="31013"/>
            <a:ext cx="12469897" cy="580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9867428" y="5978798"/>
            <a:ext cx="8608241" cy="215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48179" tIns="74089" rIns="148179" bIns="74089">
            <a:spAutoFit/>
          </a:bodyPr>
          <a:lstStyle/>
          <a:p>
            <a:pPr>
              <a:spcBef>
                <a:spcPct val="50000"/>
              </a:spcBef>
              <a:defRPr/>
            </a:pPr>
            <a:r>
              <a:rPr lang="fr-FR" sz="5200" b="1" i="1" dirty="0">
                <a:solidFill>
                  <a:srgbClr val="FF6600"/>
                </a:solidFill>
                <a:latin typeface="Calibri"/>
                <a:cs typeface="Calibri"/>
              </a:rPr>
              <a:t>Merci pour </a:t>
            </a:r>
            <a:endParaRPr lang="fr-FR" sz="5200" b="1" i="1" dirty="0" smtClean="0">
              <a:solidFill>
                <a:srgbClr val="FF6600"/>
              </a:solidFill>
              <a:latin typeface="Calibri"/>
              <a:cs typeface="Calibri"/>
            </a:endParaRPr>
          </a:p>
          <a:p>
            <a:pPr>
              <a:spcBef>
                <a:spcPct val="50000"/>
              </a:spcBef>
              <a:defRPr/>
            </a:pPr>
            <a:r>
              <a:rPr lang="fr-FR" sz="5200" b="1" i="1" dirty="0" smtClean="0">
                <a:solidFill>
                  <a:srgbClr val="FF6600"/>
                </a:solidFill>
                <a:latin typeface="Calibri"/>
                <a:cs typeface="Calibri"/>
              </a:rPr>
              <a:t>votre attention !</a:t>
            </a:r>
            <a:endParaRPr lang="fr-FR" sz="5200" b="1" i="1" dirty="0">
              <a:solidFill>
                <a:srgbClr val="FF6600"/>
              </a:solidFill>
              <a:latin typeface="Calibri"/>
              <a:cs typeface="Calibri"/>
            </a:endParaRPr>
          </a:p>
        </p:txBody>
      </p:sp>
      <p:pic>
        <p:nvPicPr>
          <p:cNvPr id="11" name="Image 10" descr="LOGO EcoBatissonS contact 2 .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771" y="5978798"/>
            <a:ext cx="7729497" cy="3889157"/>
          </a:xfrm>
          <a:prstGeom prst="rect">
            <a:avLst/>
          </a:prstGeom>
        </p:spPr>
      </p:pic>
    </p:spTree>
    <p:extLst>
      <p:ext uri="{BB962C8B-B14F-4D97-AF65-F5344CB8AC3E}">
        <p14:creationId xmlns:p14="http://schemas.microsoft.com/office/powerpoint/2010/main" val="753924630"/>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5846425" cy="1008538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Ivo-bando-00982_w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89" y="5320501"/>
            <a:ext cx="14977664" cy="4764887"/>
          </a:xfrm>
          <a:prstGeom prst="rect">
            <a:avLst/>
          </a:prstGeom>
        </p:spPr>
      </p:pic>
      <p:pic>
        <p:nvPicPr>
          <p:cNvPr id="5" name="Image 4" descr="DSC02262-.jpg"/>
          <p:cNvPicPr>
            <a:picLocks noChangeAspect="1"/>
          </p:cNvPicPr>
          <p:nvPr/>
        </p:nvPicPr>
        <p:blipFill>
          <a:blip r:embed="rId3"/>
          <a:stretch>
            <a:fillRect/>
          </a:stretch>
        </p:blipFill>
        <p:spPr>
          <a:xfrm>
            <a:off x="506388" y="0"/>
            <a:ext cx="7704856" cy="5207098"/>
          </a:xfrm>
          <a:prstGeom prst="rect">
            <a:avLst/>
          </a:prstGeom>
        </p:spPr>
      </p:pic>
      <p:sp>
        <p:nvSpPr>
          <p:cNvPr id="7" name="Titre 1"/>
          <p:cNvSpPr txBox="1">
            <a:spLocks/>
          </p:cNvSpPr>
          <p:nvPr/>
        </p:nvSpPr>
        <p:spPr bwMode="auto">
          <a:xfrm>
            <a:off x="8355260" y="-141882"/>
            <a:ext cx="7056784" cy="5256584"/>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fr-FR" sz="7200" dirty="0" smtClean="0">
                <a:ln w="1905"/>
                <a:solidFill>
                  <a:schemeClr val="accent5"/>
                </a:solidFill>
                <a:effectLst>
                  <a:innerShdw blurRad="69850" dist="43180" dir="5400000">
                    <a:srgbClr val="000000">
                      <a:alpha val="65000"/>
                    </a:srgbClr>
                  </a:innerShdw>
                </a:effectLst>
              </a:rPr>
              <a:t>Les Principes de la PERMACULTURE adaptés à l’architecture</a:t>
            </a:r>
            <a:endParaRPr lang="fr-FR" sz="7200" dirty="0">
              <a:ln w="1905"/>
              <a:solidFill>
                <a:schemeClr val="accent5"/>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661826413"/>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canicule-Europe-062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519"/>
            <a:ext cx="10674986" cy="10085388"/>
          </a:xfrm>
          <a:prstGeom prst="rect">
            <a:avLst/>
          </a:prstGeom>
        </p:spPr>
      </p:pic>
      <p:sp>
        <p:nvSpPr>
          <p:cNvPr id="4" name="Titre 1"/>
          <p:cNvSpPr txBox="1">
            <a:spLocks/>
          </p:cNvSpPr>
          <p:nvPr/>
        </p:nvSpPr>
        <p:spPr bwMode="auto">
          <a:xfrm>
            <a:off x="10918145" y="171519"/>
            <a:ext cx="4617188" cy="2012007"/>
          </a:xfrm>
          <a:prstGeom prst="rect">
            <a:avLst/>
          </a:prstGeom>
          <a:noFill/>
          <a:ln w="9525">
            <a:noFill/>
            <a:miter lim="800000"/>
            <a:headEnd/>
            <a:tailEnd/>
          </a:ln>
        </p:spPr>
        <p:txBody>
          <a:bodyPr vert="horz" wrap="square" lIns="0" tIns="74089" rIns="0" bIns="0" numCol="1" anchor="b" anchorCtr="0" compatLnSpc="1">
            <a:prstTxWarp prst="textNoShape">
              <a:avLst/>
            </a:prstTxWarp>
            <a:noAutofit/>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fr-FR" sz="7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Conditions </a:t>
            </a:r>
          </a:p>
          <a:p>
            <a:r>
              <a:rPr lang="fr-FR" sz="7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climatiques</a:t>
            </a:r>
          </a:p>
        </p:txBody>
      </p:sp>
      <p:sp>
        <p:nvSpPr>
          <p:cNvPr id="6" name="ZoneTexte 5"/>
          <p:cNvSpPr txBox="1">
            <a:spLocks noChangeArrowheads="1"/>
          </p:cNvSpPr>
          <p:nvPr/>
        </p:nvSpPr>
        <p:spPr bwMode="auto">
          <a:xfrm>
            <a:off x="11417301" y="5042694"/>
            <a:ext cx="3743666" cy="4480906"/>
          </a:xfrm>
          <a:prstGeom prst="rect">
            <a:avLst/>
          </a:prstGeom>
          <a:noFill/>
          <a:ln w="9525">
            <a:noFill/>
            <a:miter lim="800000"/>
            <a:headEnd/>
            <a:tailEnd/>
          </a:ln>
        </p:spPr>
        <p:txBody>
          <a:bodyPr wrap="square" lIns="148179" tIns="74089" rIns="148179" bIns="74089">
            <a:spAutoFit/>
          </a:bodyPr>
          <a:lstStyle/>
          <a:p>
            <a:pPr algn="ctr"/>
            <a:r>
              <a:rPr lang="fr-FR" sz="3900" dirty="0">
                <a:solidFill>
                  <a:srgbClr val="000090"/>
                </a:solidFill>
              </a:rPr>
              <a:t>Il est donc hors de question de continuer à accepter des techniques constructives</a:t>
            </a:r>
          </a:p>
          <a:p>
            <a:pPr algn="ctr"/>
            <a:r>
              <a:rPr lang="fr-FR" sz="3900" dirty="0">
                <a:solidFill>
                  <a:srgbClr val="000090"/>
                </a:solidFill>
              </a:rPr>
              <a:t>inadaptées</a:t>
            </a:r>
          </a:p>
        </p:txBody>
      </p:sp>
      <p:sp>
        <p:nvSpPr>
          <p:cNvPr id="7" name="ZoneTexte 6"/>
          <p:cNvSpPr txBox="1">
            <a:spLocks noChangeArrowheads="1"/>
          </p:cNvSpPr>
          <p:nvPr/>
        </p:nvSpPr>
        <p:spPr bwMode="auto">
          <a:xfrm>
            <a:off x="74340" y="6626870"/>
            <a:ext cx="2370988" cy="642068"/>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148179" tIns="74089" rIns="148179" bIns="74089">
            <a:spAutoFit/>
          </a:bodyPr>
          <a:lstStyle/>
          <a:p>
            <a:pPr algn="ctr"/>
            <a:r>
              <a:rPr lang="fr-FR" sz="3200" dirty="0">
                <a:latin typeface="Trebuchet MS"/>
              </a:rPr>
              <a:t>35°/40°</a:t>
            </a:r>
          </a:p>
        </p:txBody>
      </p:sp>
      <p:sp>
        <p:nvSpPr>
          <p:cNvPr id="8" name="ZoneTexte 7"/>
          <p:cNvSpPr txBox="1">
            <a:spLocks noChangeArrowheads="1"/>
          </p:cNvSpPr>
          <p:nvPr/>
        </p:nvSpPr>
        <p:spPr bwMode="auto">
          <a:xfrm>
            <a:off x="10793356" y="2607108"/>
            <a:ext cx="4741977" cy="2227117"/>
          </a:xfrm>
          <a:prstGeom prst="rect">
            <a:avLst/>
          </a:prstGeom>
          <a:noFill/>
          <a:ln w="9525">
            <a:noFill/>
            <a:miter lim="800000"/>
            <a:headEnd/>
            <a:tailEnd/>
          </a:ln>
        </p:spPr>
        <p:txBody>
          <a:bodyPr wrap="square" lIns="148179" tIns="74089" rIns="148179" bIns="74089">
            <a:spAutoFit/>
          </a:bodyPr>
          <a:lstStyle/>
          <a:p>
            <a:pPr algn="ctr"/>
            <a:r>
              <a:rPr lang="fr-FR" sz="4500" dirty="0">
                <a:solidFill>
                  <a:schemeClr val="accent6">
                    <a:lumMod val="75000"/>
                  </a:schemeClr>
                </a:solidFill>
                <a:effectLst>
                  <a:outerShdw blurRad="50800" dist="38100" dir="2700000" algn="tl" rotWithShape="0">
                    <a:prstClr val="black">
                      <a:alpha val="40000"/>
                    </a:prstClr>
                  </a:outerShdw>
                </a:effectLst>
                <a:latin typeface="Trebuchet MS"/>
              </a:rPr>
              <a:t>Anticipons les</a:t>
            </a:r>
          </a:p>
          <a:p>
            <a:pPr algn="ctr"/>
            <a:r>
              <a:rPr lang="fr-FR" sz="4500" dirty="0">
                <a:solidFill>
                  <a:schemeClr val="accent6">
                    <a:lumMod val="75000"/>
                  </a:schemeClr>
                </a:solidFill>
                <a:effectLst>
                  <a:outerShdw blurRad="50800" dist="38100" dir="2700000" algn="tl" rotWithShape="0">
                    <a:prstClr val="black">
                      <a:alpha val="40000"/>
                    </a:prstClr>
                  </a:outerShdw>
                </a:effectLst>
                <a:latin typeface="Trebuchet MS"/>
              </a:rPr>
              <a:t>40° à 45°</a:t>
            </a:r>
          </a:p>
          <a:p>
            <a:pPr algn="ctr"/>
            <a:r>
              <a:rPr lang="fr-FR" sz="4500" dirty="0">
                <a:solidFill>
                  <a:schemeClr val="accent6">
                    <a:lumMod val="75000"/>
                  </a:schemeClr>
                </a:solidFill>
                <a:effectLst>
                  <a:outerShdw blurRad="50800" dist="38100" dir="2700000" algn="tl" rotWithShape="0">
                    <a:prstClr val="black">
                      <a:alpha val="40000"/>
                    </a:prstClr>
                  </a:outerShdw>
                </a:effectLst>
                <a:latin typeface="Trebuchet MS"/>
              </a:rPr>
              <a:t>Dans nos villes</a:t>
            </a:r>
          </a:p>
        </p:txBody>
      </p:sp>
      <p:sp>
        <p:nvSpPr>
          <p:cNvPr id="10" name="ZoneTexte 9"/>
          <p:cNvSpPr txBox="1">
            <a:spLocks noChangeArrowheads="1"/>
          </p:cNvSpPr>
          <p:nvPr/>
        </p:nvSpPr>
        <p:spPr bwMode="auto">
          <a:xfrm>
            <a:off x="2450604" y="8283054"/>
            <a:ext cx="1800200" cy="64206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lIns="148179" tIns="74089" rIns="148179" bIns="74089">
            <a:spAutoFit/>
          </a:bodyPr>
          <a:lstStyle/>
          <a:p>
            <a:pPr algn="ctr"/>
            <a:r>
              <a:rPr lang="fr-FR" sz="3200" dirty="0">
                <a:latin typeface="Trebuchet MS"/>
              </a:rPr>
              <a:t>40°/45°</a:t>
            </a:r>
          </a:p>
        </p:txBody>
      </p:sp>
      <p:sp>
        <p:nvSpPr>
          <p:cNvPr id="11" name="Ellipse 10"/>
          <p:cNvSpPr/>
          <p:nvPr/>
        </p:nvSpPr>
        <p:spPr>
          <a:xfrm>
            <a:off x="0" y="6194822"/>
            <a:ext cx="4970884" cy="288032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48179" tIns="74089" rIns="148179" bIns="74089" anchor="ctr"/>
          <a:lstStyle/>
          <a:p>
            <a:pPr algn="ctr" fontAlgn="auto">
              <a:spcBef>
                <a:spcPts val="0"/>
              </a:spcBef>
              <a:spcAft>
                <a:spcPts val="0"/>
              </a:spcAft>
              <a:defRPr/>
            </a:pPr>
            <a:endParaRPr lang="fr-FR" dirty="0">
              <a:latin typeface="Trebuchet MS"/>
            </a:endParaRPr>
          </a:p>
        </p:txBody>
      </p:sp>
      <p:sp>
        <p:nvSpPr>
          <p:cNvPr id="12" name="ZoneTexte 11"/>
          <p:cNvSpPr txBox="1">
            <a:spLocks noChangeArrowheads="1"/>
          </p:cNvSpPr>
          <p:nvPr/>
        </p:nvSpPr>
        <p:spPr bwMode="auto">
          <a:xfrm rot="16200000">
            <a:off x="-1558641" y="2715521"/>
            <a:ext cx="4024014" cy="842122"/>
          </a:xfrm>
          <a:prstGeom prst="rect">
            <a:avLst/>
          </a:prstGeom>
          <a:noFill/>
          <a:ln w="9525">
            <a:noFill/>
            <a:miter lim="800000"/>
            <a:headEnd/>
            <a:tailEnd/>
          </a:ln>
        </p:spPr>
        <p:txBody>
          <a:bodyPr wrap="square" lIns="148179" tIns="74089" rIns="148179" bIns="74089">
            <a:spAutoFit/>
          </a:bodyPr>
          <a:lstStyle/>
          <a:p>
            <a:pPr algn="r"/>
            <a:r>
              <a:rPr lang="fr-FR" sz="4500" dirty="0">
                <a:solidFill>
                  <a:srgbClr val="E44302"/>
                </a:solidFill>
                <a:latin typeface="Trebuchet MS"/>
              </a:rPr>
              <a:t>CANICULES</a:t>
            </a:r>
          </a:p>
        </p:txBody>
      </p:sp>
      <p:sp>
        <p:nvSpPr>
          <p:cNvPr id="13" name="ZoneTexte 12"/>
          <p:cNvSpPr txBox="1">
            <a:spLocks noChangeArrowheads="1"/>
          </p:cNvSpPr>
          <p:nvPr/>
        </p:nvSpPr>
        <p:spPr bwMode="auto">
          <a:xfrm>
            <a:off x="6771084" y="290166"/>
            <a:ext cx="3301817" cy="842122"/>
          </a:xfrm>
          <a:prstGeom prst="rect">
            <a:avLst/>
          </a:prstGeom>
          <a:noFill/>
          <a:ln w="9525">
            <a:noFill/>
            <a:miter lim="800000"/>
            <a:headEnd/>
            <a:tailEnd/>
          </a:ln>
        </p:spPr>
        <p:txBody>
          <a:bodyPr wrap="square" lIns="148179" tIns="74089" rIns="148179" bIns="74089">
            <a:spAutoFit/>
          </a:bodyPr>
          <a:lstStyle/>
          <a:p>
            <a:pPr algn="ctr"/>
            <a:r>
              <a:rPr lang="fr-FR" sz="4500" dirty="0" smtClean="0">
                <a:solidFill>
                  <a:schemeClr val="accent6">
                    <a:lumMod val="75000"/>
                  </a:schemeClr>
                </a:solidFill>
                <a:effectLst>
                  <a:outerShdw blurRad="50800" dist="38100" dir="2700000" algn="tl" rotWithShape="0">
                    <a:prstClr val="black">
                      <a:alpha val="40000"/>
                    </a:prstClr>
                  </a:outerShdw>
                </a:effectLst>
                <a:latin typeface="Trebuchet MS"/>
              </a:rPr>
              <a:t>Juil. 2015</a:t>
            </a:r>
            <a:endParaRPr lang="fr-FR" sz="4500" dirty="0">
              <a:solidFill>
                <a:schemeClr val="accent6">
                  <a:lumMod val="75000"/>
                </a:schemeClr>
              </a:solidFill>
              <a:effectLst>
                <a:outerShdw blurRad="50800" dist="38100" dir="2700000" algn="tl" rotWithShape="0">
                  <a:prstClr val="black">
                    <a:alpha val="40000"/>
                  </a:prstClr>
                </a:outerShdw>
              </a:effectLst>
              <a:latin typeface="Trebuchet MS"/>
            </a:endParaRPr>
          </a:p>
        </p:txBody>
      </p:sp>
    </p:spTree>
    <p:extLst>
      <p:ext uri="{BB962C8B-B14F-4D97-AF65-F5344CB8AC3E}">
        <p14:creationId xmlns:p14="http://schemas.microsoft.com/office/powerpoint/2010/main" val="3075918372"/>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cTn>
                              </p:par>
                            </p:childTnLst>
                          </p:cTn>
                        </p:par>
                        <p:par>
                          <p:cTn id="8" fill="hold">
                            <p:stCondLst>
                              <p:cond delay="2000"/>
                            </p:stCondLst>
                            <p:childTnLst>
                              <p:par>
                                <p:cTn id="9" presetID="22" presetClass="entr" presetSubtype="1" fill="hold" grpId="0" nodeType="afterEffect">
                                  <p:stCondLst>
                                    <p:cond delay="300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par>
                          <p:cTn id="12" fill="hold">
                            <p:stCondLst>
                              <p:cond delay="6000"/>
                            </p:stCondLst>
                            <p:childTnLst>
                              <p:par>
                                <p:cTn id="13" presetID="22" presetClass="entr" presetSubtype="1" fill="hold" grpId="0"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Image 10" descr="Plan Masse Bois sacré Tx-.jpg"/>
          <p:cNvPicPr>
            <a:picLocks noChangeAspect="1"/>
          </p:cNvPicPr>
          <p:nvPr/>
        </p:nvPicPr>
        <p:blipFill>
          <a:blip r:embed="rId2">
            <a:extLst>
              <a:ext uri="{28A0092B-C50C-407E-A947-70E740481C1C}">
                <a14:useLocalDpi xmlns:a14="http://schemas.microsoft.com/office/drawing/2010/main" val="0"/>
              </a:ext>
            </a:extLst>
          </a:blip>
          <a:srcRect b="1057"/>
          <a:stretch>
            <a:fillRect/>
          </a:stretch>
        </p:blipFill>
        <p:spPr bwMode="auto">
          <a:xfrm>
            <a:off x="0" y="0"/>
            <a:ext cx="15846425" cy="896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p:cNvSpPr txBox="1">
            <a:spLocks/>
          </p:cNvSpPr>
          <p:nvPr/>
        </p:nvSpPr>
        <p:spPr>
          <a:xfrm rot="16200000">
            <a:off x="-2697236" y="3642743"/>
            <a:ext cx="6756276" cy="1361803"/>
          </a:xfrm>
          <a:prstGeom prst="rect">
            <a:avLst/>
          </a:prstGeom>
          <a:effectLst>
            <a:outerShdw blurRad="50800" dist="38100" dir="2700000">
              <a:srgbClr val="000000">
                <a:alpha val="43000"/>
              </a:srgbClr>
            </a:outerShdw>
          </a:effectLst>
        </p:spPr>
        <p:txBody>
          <a:bodyPr lIns="148179" tIns="74089" rIns="148179" bIns="74089">
            <a:normAutofit fontScale="85000" lnSpcReduction="10000"/>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fr-FR" sz="8800" dirty="0">
                <a:solidFill>
                  <a:srgbClr val="900000"/>
                </a:solidFill>
                <a:effectLst>
                  <a:outerShdw blurRad="38100" dist="38100" dir="2700000" algn="tl">
                    <a:srgbClr val="FFFFFF"/>
                  </a:outerShdw>
                </a:effectLst>
                <a:latin typeface="Calibri" charset="0"/>
              </a:rPr>
              <a:t>Habitat Groupé</a:t>
            </a:r>
            <a:endParaRPr lang="fr-FR" sz="5500" dirty="0">
              <a:solidFill>
                <a:srgbClr val="900000"/>
              </a:solidFill>
              <a:effectLst>
                <a:outerShdw blurRad="38100" dist="38100" dir="2700000" algn="tl">
                  <a:srgbClr val="FFFFFF"/>
                </a:outerShdw>
              </a:effectLst>
              <a:latin typeface="Calibri" charset="0"/>
            </a:endParaRPr>
          </a:p>
        </p:txBody>
      </p:sp>
      <p:sp>
        <p:nvSpPr>
          <p:cNvPr id="146438" name="Espace réservé du contenu 2"/>
          <p:cNvSpPr txBox="1">
            <a:spLocks/>
          </p:cNvSpPr>
          <p:nvPr/>
        </p:nvSpPr>
        <p:spPr bwMode="auto">
          <a:xfrm>
            <a:off x="9037416" y="8873741"/>
            <a:ext cx="5694809" cy="89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179" tIns="74089" rIns="148179" bIns="74089"/>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0BD0D9"/>
              </a:buClr>
              <a:buSzPct val="95000"/>
            </a:pPr>
            <a:r>
              <a:rPr lang="fr-FR" sz="4200">
                <a:solidFill>
                  <a:srgbClr val="0C9B74"/>
                </a:solidFill>
                <a:latin typeface="Trebuchet MS" charset="0"/>
              </a:rPr>
              <a:t>2 - Centre VAR &gt;83</a:t>
            </a:r>
          </a:p>
        </p:txBody>
      </p:sp>
    </p:spTree>
    <p:extLst>
      <p:ext uri="{BB962C8B-B14F-4D97-AF65-F5344CB8AC3E}">
        <p14:creationId xmlns:p14="http://schemas.microsoft.com/office/powerpoint/2010/main" val="2564043144"/>
      </p:ext>
    </p:extLst>
  </p:cSld>
  <p:clrMapOvr>
    <a:masterClrMapping/>
  </p:clrMapOvr>
  <p:transition xmlns:p14="http://schemas.microsoft.com/office/powerpoint/2010/main" advTm="300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age 1" descr="Plan masse Hameau Selves A3 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846425" cy="849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p:cNvSpPr txBox="1">
            <a:spLocks/>
          </p:cNvSpPr>
          <p:nvPr/>
        </p:nvSpPr>
        <p:spPr>
          <a:xfrm rot="16200000">
            <a:off x="-3169989" y="3169990"/>
            <a:ext cx="7701782" cy="1361803"/>
          </a:xfrm>
          <a:prstGeom prst="rect">
            <a:avLst/>
          </a:prstGeom>
          <a:effectLst>
            <a:outerShdw blurRad="50800" dist="38100" dir="2700000">
              <a:srgbClr val="000000">
                <a:alpha val="43000"/>
              </a:srgbClr>
            </a:outerShdw>
          </a:effectLst>
        </p:spPr>
        <p:txBody>
          <a:bodyPr lIns="148179" tIns="74089" rIns="148179" bIns="74089">
            <a:normAutofit fontScale="90000"/>
          </a:bodyPr>
          <a:lstStyle/>
          <a:p>
            <a:pPr fontAlgn="auto">
              <a:spcAft>
                <a:spcPts val="0"/>
              </a:spcAft>
              <a:defRPr/>
            </a:pPr>
            <a:r>
              <a:rPr lang="fr-FR" sz="6500" b="1" dirty="0" err="1">
                <a:solidFill>
                  <a:srgbClr val="FFC000"/>
                </a:solidFill>
                <a:effectLst>
                  <a:outerShdw blurRad="38100" dist="38100" dir="2700000" algn="tl">
                    <a:srgbClr val="000000">
                      <a:alpha val="43137"/>
                    </a:srgbClr>
                  </a:outerShdw>
                </a:effectLst>
                <a:latin typeface="+mj-lt"/>
                <a:ea typeface="+mj-ea"/>
                <a:cs typeface="+mj-cs"/>
              </a:rPr>
              <a:t>ÉcoHameau</a:t>
            </a:r>
            <a:r>
              <a:rPr lang="fr-FR" sz="6500" b="1" dirty="0">
                <a:solidFill>
                  <a:srgbClr val="FFC000"/>
                </a:solidFill>
                <a:effectLst>
                  <a:outerShdw blurRad="38100" dist="38100" dir="2700000" algn="tl">
                    <a:srgbClr val="000000">
                      <a:alpha val="43137"/>
                    </a:srgbClr>
                  </a:outerShdw>
                </a:effectLst>
                <a:latin typeface="+mj-lt"/>
                <a:ea typeface="+mj-ea"/>
                <a:cs typeface="+mj-cs"/>
              </a:rPr>
              <a:t> des SELVES</a:t>
            </a:r>
            <a:endParaRPr lang="fr-FR" b="1" dirty="0">
              <a:solidFill>
                <a:srgbClr val="FFC000"/>
              </a:solidFill>
              <a:effectLst>
                <a:outerShdw blurRad="38100" dist="38100" dir="2700000" algn="tl">
                  <a:srgbClr val="000000">
                    <a:alpha val="43137"/>
                  </a:srgbClr>
                </a:outerShdw>
              </a:effectLst>
              <a:latin typeface="+mj-lt"/>
              <a:ea typeface="+mj-ea"/>
              <a:cs typeface="+mj-cs"/>
            </a:endParaRPr>
          </a:p>
        </p:txBody>
      </p:sp>
      <p:sp>
        <p:nvSpPr>
          <p:cNvPr id="5" name="ZoneTexte 4"/>
          <p:cNvSpPr txBox="1"/>
          <p:nvPr/>
        </p:nvSpPr>
        <p:spPr>
          <a:xfrm>
            <a:off x="1452590" y="8570247"/>
            <a:ext cx="7906706" cy="1534620"/>
          </a:xfrm>
          <a:prstGeom prst="rect">
            <a:avLst/>
          </a:prstGeom>
          <a:noFill/>
          <a:effectLst>
            <a:outerShdw blurRad="50800" dist="38100" dir="2700000">
              <a:srgbClr val="000000">
                <a:alpha val="43000"/>
              </a:srgbClr>
            </a:outerShdw>
          </a:effectLst>
        </p:spPr>
        <p:txBody>
          <a:bodyPr lIns="148179" tIns="74089" rIns="148179" bIns="74089">
            <a:spAutoFit/>
          </a:bodyPr>
          <a:lstStyle/>
          <a:p>
            <a:pPr algn="r">
              <a:defRPr/>
            </a:pPr>
            <a:r>
              <a:rPr lang="fr-FR" sz="3200" dirty="0">
                <a:solidFill>
                  <a:srgbClr val="BA3E06"/>
                </a:solidFill>
                <a:latin typeface="Trebuchet MS" pitchFamily="-65" charset="0"/>
              </a:rPr>
              <a:t>10 logements bioclimatiques</a:t>
            </a:r>
          </a:p>
          <a:p>
            <a:pPr algn="r">
              <a:defRPr/>
            </a:pPr>
            <a:r>
              <a:rPr lang="fr-FR" sz="3200" dirty="0">
                <a:solidFill>
                  <a:srgbClr val="BA3E06"/>
                </a:solidFill>
                <a:latin typeface="Trebuchet MS" pitchFamily="-65" charset="0"/>
              </a:rPr>
              <a:t> groupés dans la forêt</a:t>
            </a:r>
          </a:p>
          <a:p>
            <a:pPr algn="r">
              <a:defRPr/>
            </a:pPr>
            <a:r>
              <a:rPr lang="fr-FR" sz="2600" dirty="0">
                <a:solidFill>
                  <a:srgbClr val="BA3E06"/>
                </a:solidFill>
                <a:latin typeface="Trebuchet MS" pitchFamily="-65" charset="0"/>
              </a:rPr>
              <a:t>Potagers, Salle commune, espaces partagés</a:t>
            </a:r>
          </a:p>
        </p:txBody>
      </p:sp>
      <p:sp>
        <p:nvSpPr>
          <p:cNvPr id="139271" name="Espace réservé du contenu 2"/>
          <p:cNvSpPr txBox="1">
            <a:spLocks/>
          </p:cNvSpPr>
          <p:nvPr/>
        </p:nvSpPr>
        <p:spPr bwMode="auto">
          <a:xfrm>
            <a:off x="9037416" y="8873741"/>
            <a:ext cx="5694809" cy="89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179" tIns="74089" rIns="148179" bIns="74089"/>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0BD0D9"/>
              </a:buClr>
              <a:buSzPct val="95000"/>
            </a:pPr>
            <a:r>
              <a:rPr lang="fr-FR" sz="4200">
                <a:solidFill>
                  <a:srgbClr val="0C9B74"/>
                </a:solidFill>
                <a:latin typeface="Trebuchet MS" charset="0"/>
              </a:rPr>
              <a:t> – EstVAR &gt;83</a:t>
            </a:r>
          </a:p>
        </p:txBody>
      </p:sp>
    </p:spTree>
    <p:extLst>
      <p:ext uri="{BB962C8B-B14F-4D97-AF65-F5344CB8AC3E}">
        <p14:creationId xmlns:p14="http://schemas.microsoft.com/office/powerpoint/2010/main" val="4236888407"/>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accel="50000" decel="5000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p:cNvSpPr txBox="1">
            <a:spLocks/>
          </p:cNvSpPr>
          <p:nvPr/>
        </p:nvSpPr>
        <p:spPr>
          <a:xfrm>
            <a:off x="3458716" y="5144339"/>
            <a:ext cx="11089232" cy="2562651"/>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fontAlgn="auto">
              <a:spcBef>
                <a:spcPct val="20000"/>
              </a:spcBef>
              <a:spcAft>
                <a:spcPts val="0"/>
              </a:spcAft>
              <a:buClr>
                <a:schemeClr val="accent3"/>
              </a:buClr>
              <a:buSzPct val="95000"/>
              <a:defRPr/>
            </a:pPr>
            <a:r>
              <a:rPr lang="fr-FR" sz="6500" dirty="0" smtClean="0">
                <a:solidFill>
                  <a:schemeClr val="accent5"/>
                </a:solidFill>
                <a:effectLst>
                  <a:outerShdw blurRad="50800" dist="38100" dir="2700000" algn="tl" rotWithShape="0">
                    <a:prstClr val="black">
                      <a:alpha val="40000"/>
                    </a:prstClr>
                  </a:outerShdw>
                </a:effectLst>
                <a:latin typeface="Trebuchet MS"/>
              </a:rPr>
              <a:t>PRINCIPES BIOCLIMATIQUES</a:t>
            </a:r>
          </a:p>
          <a:p>
            <a:pPr marL="444536" indent="-444536" fontAlgn="auto">
              <a:spcBef>
                <a:spcPct val="20000"/>
              </a:spcBef>
              <a:spcAft>
                <a:spcPts val="0"/>
              </a:spcAft>
              <a:buClr>
                <a:schemeClr val="accent3"/>
              </a:buClr>
              <a:buSzPct val="95000"/>
              <a:defRPr/>
            </a:pPr>
            <a:r>
              <a:rPr lang="fr-FR" sz="6500" dirty="0">
                <a:solidFill>
                  <a:schemeClr val="accent5"/>
                </a:solidFill>
                <a:effectLst>
                  <a:outerShdw blurRad="50800" dist="38100" dir="2700000" algn="tl" rotWithShape="0">
                    <a:prstClr val="black">
                      <a:alpha val="40000"/>
                    </a:prstClr>
                  </a:outerShdw>
                </a:effectLst>
                <a:latin typeface="Trebuchet MS"/>
              </a:rPr>
              <a:t>Protection Solaire d’été</a:t>
            </a:r>
          </a:p>
          <a:p>
            <a:pPr marL="444536" indent="-444536" fontAlgn="auto">
              <a:spcBef>
                <a:spcPct val="20000"/>
              </a:spcBef>
              <a:spcAft>
                <a:spcPts val="0"/>
              </a:spcAft>
              <a:buClr>
                <a:schemeClr val="accent3"/>
              </a:buClr>
              <a:buSzPct val="95000"/>
              <a:defRPr/>
            </a:pPr>
            <a:endParaRPr lang="fr-FR" sz="6500" dirty="0">
              <a:solidFill>
                <a:schemeClr val="accent5"/>
              </a:solidFill>
              <a:effectLst>
                <a:outerShdw blurRad="50800" dist="38100" dir="2700000" algn="tl" rotWithShape="0">
                  <a:prstClr val="black">
                    <a:alpha val="40000"/>
                  </a:prstClr>
                </a:outerShdw>
              </a:effectLst>
              <a:latin typeface="Trebuchet MS"/>
            </a:endParaRPr>
          </a:p>
        </p:txBody>
      </p:sp>
      <p:sp>
        <p:nvSpPr>
          <p:cNvPr id="22" name="Titre 1"/>
          <p:cNvSpPr txBox="1">
            <a:spLocks/>
          </p:cNvSpPr>
          <p:nvPr/>
        </p:nvSpPr>
        <p:spPr bwMode="auto">
          <a:xfrm>
            <a:off x="3674740" y="3458518"/>
            <a:ext cx="8928992" cy="1358962"/>
          </a:xfrm>
          <a:prstGeom prst="rect">
            <a:avLst/>
          </a:prstGeom>
          <a:noFill/>
          <a:ln w="9525">
            <a:noFill/>
            <a:miter lim="800000"/>
            <a:headEnd/>
            <a:tailEnd/>
          </a:ln>
        </p:spPr>
        <p:txBody>
          <a:bodyPr vert="horz" wrap="square" lIns="0" tIns="74089"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fr-FR" dirty="0" smtClean="0"/>
              <a:t>QUELLES SOLUTIONS ?</a:t>
            </a:r>
            <a:endParaRPr lang="fr-FR" dirty="0"/>
          </a:p>
        </p:txBody>
      </p:sp>
      <p:sp>
        <p:nvSpPr>
          <p:cNvPr id="8" name="Titre 1"/>
          <p:cNvSpPr txBox="1">
            <a:spLocks/>
          </p:cNvSpPr>
          <p:nvPr/>
        </p:nvSpPr>
        <p:spPr bwMode="auto">
          <a:xfrm>
            <a:off x="650404" y="33964"/>
            <a:ext cx="13051176" cy="2859168"/>
          </a:xfrm>
          <a:prstGeom prst="rect">
            <a:avLst/>
          </a:prstGeom>
          <a:noFill/>
          <a:ln w="9525">
            <a:noFill/>
            <a:miter lim="800000"/>
            <a:headEnd/>
            <a:tailEnd/>
          </a:ln>
        </p:spPr>
        <p:txBody>
          <a:bodyPr vert="horz" wrap="square" lIns="0" tIns="0" rIns="29636" bIns="0" numCol="1" anchor="b" anchorCtr="0" compatLnSpc="1">
            <a:prstTxWarp prst="textNoShape">
              <a:avLst/>
            </a:prstTxWarp>
            <a:normAutofit fontScale="97500"/>
            <a:scene3d>
              <a:camera prst="orthographicFront"/>
              <a:lightRig rig="freezing" dir="t">
                <a:rot lat="0" lon="0" rev="5640000"/>
              </a:lightRig>
            </a:scene3d>
            <a:sp3d prstMaterial="flat">
              <a:bevelT w="38100" h="38100"/>
              <a:contourClr>
                <a:schemeClr val="tx2"/>
              </a:contourClr>
            </a:sp3d>
          </a:bodyPr>
          <a:lstStyle>
            <a:lvl1pPr algn="r" rtl="0" fontAlgn="base">
              <a:spcBef>
                <a:spcPct val="0"/>
              </a:spcBef>
              <a:spcAft>
                <a:spcPct val="0"/>
              </a:spcAft>
              <a:buNone/>
              <a:defRPr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Eco-Conception</a:t>
            </a:r>
          </a:p>
          <a:p>
            <a:pPr algn="l"/>
            <a:r>
              <a:rPr lang="fr-FR" sz="81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Eco-Construction </a:t>
            </a:r>
            <a:endParaRPr lang="fr-FR" sz="81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Espace réservé du contenu 2"/>
          <p:cNvSpPr txBox="1">
            <a:spLocks/>
          </p:cNvSpPr>
          <p:nvPr/>
        </p:nvSpPr>
        <p:spPr>
          <a:xfrm>
            <a:off x="2931658" y="6122814"/>
            <a:ext cx="10107898" cy="1482531"/>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ctr" fontAlgn="auto">
              <a:spcBef>
                <a:spcPct val="20000"/>
              </a:spcBef>
              <a:spcAft>
                <a:spcPts val="0"/>
              </a:spcAft>
              <a:buClr>
                <a:schemeClr val="accent3"/>
              </a:buClr>
              <a:buSzPct val="95000"/>
              <a:defRPr/>
            </a:pPr>
            <a:endParaRPr lang="fr-FR" sz="6500" dirty="0">
              <a:solidFill>
                <a:schemeClr val="accent5"/>
              </a:solidFill>
              <a:effectLst>
                <a:outerShdw blurRad="50800" dist="38100" dir="2700000" algn="tl" rotWithShape="0">
                  <a:prstClr val="black">
                    <a:alpha val="40000"/>
                  </a:prstClr>
                </a:outerShdw>
              </a:effectLst>
              <a:latin typeface="Trebuchet MS"/>
            </a:endParaRPr>
          </a:p>
        </p:txBody>
      </p:sp>
      <p:pic>
        <p:nvPicPr>
          <p:cNvPr id="10" name="Image 9" descr="LOGO EcoBatissonS contact 2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08" y="8571086"/>
            <a:ext cx="4867254" cy="2448997"/>
          </a:xfrm>
          <a:prstGeom prst="rect">
            <a:avLst/>
          </a:prstGeom>
        </p:spPr>
      </p:pic>
    </p:spTree>
    <p:extLst>
      <p:ext uri="{BB962C8B-B14F-4D97-AF65-F5344CB8AC3E}">
        <p14:creationId xmlns:p14="http://schemas.microsoft.com/office/powerpoint/2010/main" val="829067185"/>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3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right)">
                                      <p:cBhvr>
                                        <p:cTn id="8" dur="1000"/>
                                        <p:tgtEl>
                                          <p:spTgt spid="11"/>
                                        </p:tgtEl>
                                      </p:cBhvr>
                                    </p:animEffect>
                                  </p:childTnLst>
                                </p:cTn>
                              </p:par>
                            </p:childTnLst>
                          </p:cTn>
                        </p:par>
                        <p:par>
                          <p:cTn id="9" fill="hold">
                            <p:stCondLst>
                              <p:cond delay="4000"/>
                            </p:stCondLst>
                            <p:childTnLst>
                              <p:par>
                                <p:cTn id="10" presetID="12" presetClass="entr" presetSubtype="8" fill="hold" grpId="0" nodeType="afterEffect" nodePh="1">
                                  <p:stCondLst>
                                    <p:cond delay="300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p:tgtEl>
                                          <p:spTgt spid="9"/>
                                        </p:tgtEl>
                                        <p:attrNameLst>
                                          <p:attrName>ppt_x</p:attrName>
                                        </p:attrNameLst>
                                      </p:cBhvr>
                                      <p:tavLst>
                                        <p:tav tm="0">
                                          <p:val>
                                            <p:strVal val="#ppt_x-#ppt_w*1.125000"/>
                                          </p:val>
                                        </p:tav>
                                        <p:tav tm="100000">
                                          <p:val>
                                            <p:strVal val="#ppt_x"/>
                                          </p:val>
                                        </p:tav>
                                      </p:tavLst>
                                    </p:anim>
                                    <p:animEffect transition="in" filter="wipe(right)">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0113" y="1036554"/>
            <a:ext cx="8628358" cy="511602"/>
          </a:xfrm>
        </p:spPr>
        <p:txBody>
          <a:bodyPr/>
          <a:lstStyle/>
          <a:p>
            <a:pPr algn="r"/>
            <a:r>
              <a:rPr lang="fr-FR" sz="4500" dirty="0"/>
              <a:t>Apprendre du passé</a:t>
            </a: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084783"/>
            <a:ext cx="10149391" cy="5228653"/>
          </a:xfrm>
        </p:spPr>
      </p:pic>
      <p:sp>
        <p:nvSpPr>
          <p:cNvPr id="6" name="Espace réservé du contenu 2"/>
          <p:cNvSpPr txBox="1">
            <a:spLocks/>
          </p:cNvSpPr>
          <p:nvPr/>
        </p:nvSpPr>
        <p:spPr>
          <a:xfrm rot="16200000">
            <a:off x="-2770032" y="2820160"/>
            <a:ext cx="6353708"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500" dirty="0">
                <a:solidFill>
                  <a:srgbClr val="FF6600"/>
                </a:solidFill>
                <a:effectLst>
                  <a:outerShdw blurRad="50800" dist="38100" dir="2700000" algn="tl" rotWithShape="0">
                    <a:prstClr val="black">
                      <a:alpha val="40000"/>
                    </a:prstClr>
                  </a:outerShdw>
                </a:effectLst>
                <a:latin typeface="Trebuchet MS"/>
              </a:rPr>
              <a:t>Protection Solaire d’été</a:t>
            </a:r>
          </a:p>
        </p:txBody>
      </p:sp>
      <p:sp>
        <p:nvSpPr>
          <p:cNvPr id="11" name="ZoneTexte 10"/>
          <p:cNvSpPr txBox="1">
            <a:spLocks noChangeArrowheads="1"/>
          </p:cNvSpPr>
          <p:nvPr/>
        </p:nvSpPr>
        <p:spPr bwMode="auto">
          <a:xfrm>
            <a:off x="10294201" y="3030687"/>
            <a:ext cx="5241132" cy="2550282"/>
          </a:xfrm>
          <a:prstGeom prst="rect">
            <a:avLst/>
          </a:prstGeom>
          <a:noFill/>
          <a:ln w="9525">
            <a:noFill/>
            <a:miter lim="800000"/>
            <a:headEnd/>
            <a:tailEnd/>
          </a:ln>
        </p:spPr>
        <p:txBody>
          <a:bodyPr wrap="square" lIns="148179" tIns="74089" rIns="148179" bIns="74089">
            <a:spAutoFit/>
          </a:bodyPr>
          <a:lstStyle/>
          <a:p>
            <a:r>
              <a:rPr lang="fr-FR" sz="3900" dirty="0">
                <a:solidFill>
                  <a:schemeClr val="accent6">
                    <a:lumMod val="75000"/>
                  </a:schemeClr>
                </a:solidFill>
              </a:rPr>
              <a:t>Les ruelles des villes et villages étaient étroites pour rester à l’ombre</a:t>
            </a:r>
            <a:endParaRPr lang="fr-FR" sz="3900" dirty="0">
              <a:solidFill>
                <a:schemeClr val="accent6">
                  <a:lumMod val="75000"/>
                </a:schemeClr>
              </a:solidFill>
              <a:effectLst>
                <a:outerShdw blurRad="50800" dist="38100" dir="2700000" algn="tl" rotWithShape="0">
                  <a:prstClr val="black">
                    <a:alpha val="40000"/>
                  </a:prstClr>
                </a:outerShdw>
              </a:effectLst>
              <a:latin typeface="Trebuchet MS"/>
            </a:endParaRPr>
          </a:p>
        </p:txBody>
      </p:sp>
      <p:grpSp>
        <p:nvGrpSpPr>
          <p:cNvPr id="3" name="Grouper 2"/>
          <p:cNvGrpSpPr/>
          <p:nvPr/>
        </p:nvGrpSpPr>
        <p:grpSpPr>
          <a:xfrm>
            <a:off x="61514" y="6207541"/>
            <a:ext cx="15784913" cy="3877849"/>
            <a:chOff x="61514" y="6207541"/>
            <a:chExt cx="15784913" cy="3877849"/>
          </a:xfrm>
        </p:grpSpPr>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4512" y="6419332"/>
              <a:ext cx="12331915" cy="3666058"/>
            </a:xfrm>
            <a:prstGeom prst="rect">
              <a:avLst/>
            </a:prstGeom>
          </p:spPr>
        </p:pic>
        <p:sp>
          <p:nvSpPr>
            <p:cNvPr id="13" name="ZoneTexte 12"/>
            <p:cNvSpPr txBox="1">
              <a:spLocks noChangeArrowheads="1"/>
            </p:cNvSpPr>
            <p:nvPr/>
          </p:nvSpPr>
          <p:spPr bwMode="auto">
            <a:xfrm>
              <a:off x="61514" y="6207541"/>
              <a:ext cx="3494088" cy="1780071"/>
            </a:xfrm>
            <a:prstGeom prst="rect">
              <a:avLst/>
            </a:prstGeom>
            <a:noFill/>
            <a:ln w="9525">
              <a:noFill/>
              <a:miter lim="800000"/>
              <a:headEnd/>
              <a:tailEnd/>
            </a:ln>
          </p:spPr>
          <p:txBody>
            <a:bodyPr wrap="square" lIns="148179" tIns="74089" rIns="148179" bIns="74089">
              <a:spAutoFit/>
            </a:bodyPr>
            <a:lstStyle/>
            <a:p>
              <a:pPr algn="r">
                <a:lnSpc>
                  <a:spcPct val="90000"/>
                </a:lnSpc>
              </a:pPr>
              <a:r>
                <a:rPr lang="fr-FR" sz="3900" dirty="0">
                  <a:solidFill>
                    <a:schemeClr val="accent6">
                      <a:lumMod val="60000"/>
                      <a:lumOff val="40000"/>
                    </a:schemeClr>
                  </a:solidFill>
                  <a:effectLst>
                    <a:outerShdw blurRad="50800" dist="38100" dir="2700000" algn="tl" rotWithShape="0">
                      <a:prstClr val="black">
                        <a:alpha val="40000"/>
                      </a:prstClr>
                    </a:outerShdw>
                  </a:effectLst>
                  <a:latin typeface="Trebuchet MS"/>
                </a:rPr>
                <a:t>Jouer avec les éléments naturels</a:t>
              </a:r>
            </a:p>
          </p:txBody>
        </p:sp>
        <p:sp>
          <p:nvSpPr>
            <p:cNvPr id="14" name="Titre 1"/>
            <p:cNvSpPr txBox="1">
              <a:spLocks/>
            </p:cNvSpPr>
            <p:nvPr/>
          </p:nvSpPr>
          <p:spPr bwMode="auto">
            <a:xfrm>
              <a:off x="186303" y="7901862"/>
              <a:ext cx="3244510" cy="1888238"/>
            </a:xfrm>
            <a:prstGeom prst="rect">
              <a:avLst/>
            </a:prstGeom>
            <a:noFill/>
            <a:ln w="9525">
              <a:noFill/>
              <a:miter lim="800000"/>
              <a:headEnd/>
              <a:tailEnd/>
            </a:ln>
          </p:spPr>
          <p:txBody>
            <a:bodyPr vert="horz" wrap="square" lIns="0" tIns="74089"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nSpc>
                  <a:spcPct val="80000"/>
                </a:lnSpc>
              </a:pPr>
              <a:r>
                <a:rPr lang="is-IS" sz="4500" dirty="0"/>
                <a:t>…e</a:t>
              </a:r>
              <a:r>
                <a:rPr lang="fr-FR" sz="4500" dirty="0" err="1"/>
                <a:t>t</a:t>
              </a:r>
              <a:r>
                <a:rPr lang="fr-FR" sz="4500" dirty="0"/>
                <a:t> adapter</a:t>
              </a:r>
            </a:p>
            <a:p>
              <a:pPr>
                <a:lnSpc>
                  <a:spcPct val="80000"/>
                </a:lnSpc>
              </a:pPr>
              <a:r>
                <a:rPr lang="fr-FR" sz="4500" dirty="0"/>
                <a:t>aux besoins actuels</a:t>
              </a:r>
            </a:p>
          </p:txBody>
        </p:sp>
      </p:grpSp>
    </p:spTree>
    <p:extLst>
      <p:ext uri="{BB962C8B-B14F-4D97-AF65-F5344CB8AC3E}">
        <p14:creationId xmlns:p14="http://schemas.microsoft.com/office/powerpoint/2010/main" val="1793890510"/>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4000"/>
                            </p:stCondLst>
                            <p:childTnLst>
                              <p:par>
                                <p:cTn id="9" presetID="14" presetClass="entr" presetSubtype="10" fill="hold"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5584480" y="1258384"/>
            <a:ext cx="7816020" cy="7960774"/>
          </a:xfrm>
          <a:prstGeom prst="rect">
            <a:avLst/>
          </a:prstGeom>
        </p:spPr>
      </p:pic>
      <p:sp>
        <p:nvSpPr>
          <p:cNvPr id="8" name="Titre 1"/>
          <p:cNvSpPr>
            <a:spLocks noGrp="1"/>
          </p:cNvSpPr>
          <p:nvPr>
            <p:ph type="title"/>
          </p:nvPr>
        </p:nvSpPr>
        <p:spPr>
          <a:xfrm>
            <a:off x="5978996" y="-357906"/>
            <a:ext cx="8212585" cy="1018148"/>
          </a:xfrm>
          <a:effectLst>
            <a:outerShdw blurRad="50800" dist="38100" dir="2700000">
              <a:srgbClr val="000000">
                <a:alpha val="43000"/>
              </a:srgbClr>
            </a:outerShdw>
          </a:effectLst>
        </p:spPr>
        <p:txBody>
          <a:bodyPr>
            <a:normAutofit/>
          </a:bodyPr>
          <a:lstStyle/>
          <a:p>
            <a:pPr algn="r" eaLnBrk="1" hangingPunct="1">
              <a:defRPr/>
            </a:pPr>
            <a:r>
              <a:rPr lang="fr-FR" sz="4700" dirty="0" smtClean="0">
                <a:solidFill>
                  <a:srgbClr val="000090"/>
                </a:solidFill>
                <a:latin typeface="Aldo SemiBold" charset="0"/>
                <a:ea typeface="ＭＳ Ｐゴシック" charset="0"/>
                <a:cs typeface="Aldo SemiBold" charset="0"/>
              </a:rPr>
              <a:t>Suivre </a:t>
            </a:r>
            <a:r>
              <a:rPr lang="fr-FR" sz="4700" dirty="0">
                <a:solidFill>
                  <a:srgbClr val="000090"/>
                </a:solidFill>
                <a:latin typeface="Aldo SemiBold" charset="0"/>
                <a:ea typeface="ＭＳ Ｐゴシック" charset="0"/>
                <a:cs typeface="Aldo SemiBold" charset="0"/>
              </a:rPr>
              <a:t>la course du Soleil</a:t>
            </a:r>
            <a:endParaRPr lang="fr-FR" sz="4700" dirty="0">
              <a:solidFill>
                <a:srgbClr val="000090"/>
              </a:solidFill>
              <a:effectLst>
                <a:outerShdw blurRad="38100" dist="38100" dir="2700000" algn="tl">
                  <a:srgbClr val="FFFFFF"/>
                </a:outerShdw>
              </a:effectLst>
              <a:latin typeface="Aldo SemiBold" charset="0"/>
              <a:ea typeface="ＭＳ Ｐゴシック" charset="0"/>
              <a:cs typeface="Aldo SemiBold" charset="0"/>
            </a:endParaRPr>
          </a:p>
        </p:txBody>
      </p:sp>
      <p:sp>
        <p:nvSpPr>
          <p:cNvPr id="12" name="ZoneTexte 11"/>
          <p:cNvSpPr txBox="1">
            <a:spLocks noChangeArrowheads="1"/>
          </p:cNvSpPr>
          <p:nvPr/>
        </p:nvSpPr>
        <p:spPr bwMode="auto">
          <a:xfrm>
            <a:off x="10515500" y="6626870"/>
            <a:ext cx="4441419" cy="1750063"/>
          </a:xfrm>
          <a:prstGeom prst="rect">
            <a:avLst/>
          </a:prstGeom>
          <a:noFill/>
          <a:ln w="9525">
            <a:noFill/>
            <a:miter lim="800000"/>
            <a:headEnd/>
            <a:tailEnd/>
          </a:ln>
        </p:spPr>
        <p:txBody>
          <a:bodyPr wrap="square" lIns="148179" tIns="74089" rIns="148179" bIns="74089">
            <a:spAutoFit/>
          </a:bodyPr>
          <a:lstStyle/>
          <a:p>
            <a:pPr algn="r"/>
            <a:r>
              <a:rPr lang="fr-FR" sz="5200" dirty="0">
                <a:solidFill>
                  <a:srgbClr val="BA3E06"/>
                </a:solidFill>
                <a:latin typeface="Trebuchet MS"/>
              </a:rPr>
              <a:t>Courses </a:t>
            </a:r>
            <a:endParaRPr lang="fr-FR" sz="5200" dirty="0" smtClean="0">
              <a:solidFill>
                <a:srgbClr val="BA3E06"/>
              </a:solidFill>
              <a:latin typeface="Trebuchet MS"/>
            </a:endParaRPr>
          </a:p>
          <a:p>
            <a:pPr algn="r"/>
            <a:r>
              <a:rPr lang="fr-FR" sz="5200" dirty="0" smtClean="0">
                <a:solidFill>
                  <a:srgbClr val="BA3E06"/>
                </a:solidFill>
                <a:latin typeface="Trebuchet MS"/>
              </a:rPr>
              <a:t>du </a:t>
            </a:r>
            <a:r>
              <a:rPr lang="fr-FR" sz="5200" dirty="0">
                <a:solidFill>
                  <a:srgbClr val="BA3E06"/>
                </a:solidFill>
                <a:latin typeface="Trebuchet MS"/>
              </a:rPr>
              <a:t>Soleil</a:t>
            </a:r>
          </a:p>
        </p:txBody>
      </p:sp>
      <p:grpSp>
        <p:nvGrpSpPr>
          <p:cNvPr id="2" name="Grouper 1"/>
          <p:cNvGrpSpPr/>
          <p:nvPr/>
        </p:nvGrpSpPr>
        <p:grpSpPr>
          <a:xfrm>
            <a:off x="2082030" y="2784945"/>
            <a:ext cx="6213680" cy="6228969"/>
            <a:chOff x="2082030" y="2784945"/>
            <a:chExt cx="6213680" cy="6228969"/>
          </a:xfrm>
        </p:grpSpPr>
        <p:sp>
          <p:nvSpPr>
            <p:cNvPr id="13" name="Titre 1"/>
            <p:cNvSpPr txBox="1">
              <a:spLocks/>
            </p:cNvSpPr>
            <p:nvPr/>
          </p:nvSpPr>
          <p:spPr>
            <a:xfrm rot="1546350">
              <a:off x="3985686" y="2784945"/>
              <a:ext cx="3476805" cy="1232038"/>
            </a:xfrm>
            <a:prstGeom prst="rect">
              <a:avLst/>
            </a:prstGeom>
            <a:effectLst>
              <a:outerShdw blurRad="50800" dist="38100" dir="2700000">
                <a:srgbClr val="000000">
                  <a:alpha val="43000"/>
                </a:srgbClr>
              </a:outerShdw>
            </a:effectLst>
          </p:spPr>
          <p:txBody>
            <a:bodyPr vert="horz" lIns="148179" tIns="74089" rIns="148179" bIns="7408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defRPr/>
              </a:pPr>
              <a:r>
                <a:rPr lang="fr-FR" sz="4700" dirty="0">
                  <a:solidFill>
                    <a:srgbClr val="000090"/>
                  </a:solidFill>
                  <a:latin typeface="Aldo SemiBold" charset="0"/>
                  <a:ea typeface="ＭＳ Ｐゴシック" charset="0"/>
                  <a:cs typeface="Aldo SemiBold" charset="0"/>
                </a:rPr>
                <a:t>Solstice d’été</a:t>
              </a:r>
              <a:endParaRPr lang="fr-FR" sz="4700" dirty="0">
                <a:solidFill>
                  <a:srgbClr val="000090"/>
                </a:solidFill>
                <a:effectLst>
                  <a:outerShdw blurRad="38100" dist="38100" dir="2700000" algn="tl">
                    <a:srgbClr val="FFFFFF"/>
                  </a:outerShdw>
                </a:effectLst>
                <a:latin typeface="Aldo SemiBold" charset="0"/>
                <a:ea typeface="ＭＳ Ｐゴシック" charset="0"/>
                <a:cs typeface="Aldo SemiBold" charset="0"/>
              </a:endParaRPr>
            </a:p>
          </p:txBody>
        </p:sp>
        <p:sp>
          <p:nvSpPr>
            <p:cNvPr id="14" name="Titre 1"/>
            <p:cNvSpPr txBox="1">
              <a:spLocks/>
            </p:cNvSpPr>
            <p:nvPr/>
          </p:nvSpPr>
          <p:spPr>
            <a:xfrm rot="21168230">
              <a:off x="2082030" y="5541960"/>
              <a:ext cx="3476805" cy="1232038"/>
            </a:xfrm>
            <a:prstGeom prst="rect">
              <a:avLst/>
            </a:prstGeom>
            <a:effectLst>
              <a:outerShdw blurRad="50800" dist="38100" dir="2700000">
                <a:srgbClr val="000000">
                  <a:alpha val="43000"/>
                </a:srgbClr>
              </a:outerShdw>
            </a:effectLst>
          </p:spPr>
          <p:txBody>
            <a:bodyPr vert="horz" lIns="148179" tIns="74089" rIns="148179" bIns="7408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defRPr/>
              </a:pPr>
              <a:r>
                <a:rPr lang="fr-FR" sz="4700" dirty="0" smtClean="0">
                  <a:solidFill>
                    <a:srgbClr val="000090"/>
                  </a:solidFill>
                  <a:latin typeface="Aldo SemiBold" charset="0"/>
                  <a:ea typeface="ＭＳ Ｐゴシック" charset="0"/>
                  <a:cs typeface="Aldo SemiBold" charset="0"/>
                </a:rPr>
                <a:t>Equinoxes</a:t>
              </a:r>
              <a:endParaRPr lang="fr-FR" sz="4700" dirty="0">
                <a:solidFill>
                  <a:srgbClr val="000090"/>
                </a:solidFill>
                <a:effectLst>
                  <a:outerShdw blurRad="38100" dist="38100" dir="2700000" algn="tl">
                    <a:srgbClr val="FFFFFF"/>
                  </a:outerShdw>
                </a:effectLst>
                <a:latin typeface="Aldo SemiBold" charset="0"/>
                <a:ea typeface="ＭＳ Ｐゴシック" charset="0"/>
                <a:cs typeface="Aldo SemiBold" charset="0"/>
              </a:endParaRPr>
            </a:p>
          </p:txBody>
        </p:sp>
        <p:sp>
          <p:nvSpPr>
            <p:cNvPr id="15" name="Titre 1"/>
            <p:cNvSpPr txBox="1">
              <a:spLocks/>
            </p:cNvSpPr>
            <p:nvPr/>
          </p:nvSpPr>
          <p:spPr>
            <a:xfrm rot="19331806">
              <a:off x="3635272" y="7781876"/>
              <a:ext cx="4660438" cy="1232038"/>
            </a:xfrm>
            <a:prstGeom prst="rect">
              <a:avLst/>
            </a:prstGeom>
            <a:effectLst>
              <a:outerShdw blurRad="50800" dist="38100" dir="2700000">
                <a:srgbClr val="000000">
                  <a:alpha val="43000"/>
                </a:srgbClr>
              </a:outerShdw>
            </a:effectLst>
          </p:spPr>
          <p:txBody>
            <a:bodyPr vert="horz" lIns="148179" tIns="74089" rIns="148179" bIns="74089"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defRPr/>
              </a:pPr>
              <a:r>
                <a:rPr lang="fr-FR" sz="4700" dirty="0">
                  <a:solidFill>
                    <a:srgbClr val="000090"/>
                  </a:solidFill>
                  <a:latin typeface="Aldo SemiBold" charset="0"/>
                  <a:ea typeface="ＭＳ Ｐゴシック" charset="0"/>
                  <a:cs typeface="Aldo SemiBold" charset="0"/>
                </a:rPr>
                <a:t>Solstice d’hiver</a:t>
              </a:r>
              <a:endParaRPr lang="fr-FR" sz="4700" dirty="0">
                <a:solidFill>
                  <a:srgbClr val="000090"/>
                </a:solidFill>
                <a:effectLst>
                  <a:outerShdw blurRad="38100" dist="38100" dir="2700000" algn="tl">
                    <a:srgbClr val="FFFFFF"/>
                  </a:outerShdw>
                </a:effectLst>
                <a:latin typeface="Aldo SemiBold" charset="0"/>
                <a:ea typeface="ＭＳ Ｐゴシック" charset="0"/>
                <a:cs typeface="Aldo SemiBold" charset="0"/>
              </a:endParaRPr>
            </a:p>
          </p:txBody>
        </p:sp>
      </p:grpSp>
      <p:grpSp>
        <p:nvGrpSpPr>
          <p:cNvPr id="3" name="Grouper 2"/>
          <p:cNvGrpSpPr/>
          <p:nvPr/>
        </p:nvGrpSpPr>
        <p:grpSpPr>
          <a:xfrm>
            <a:off x="2378596" y="1370286"/>
            <a:ext cx="12525158" cy="949844"/>
            <a:chOff x="2378596" y="1370286"/>
            <a:chExt cx="12525158" cy="949844"/>
          </a:xfrm>
        </p:grpSpPr>
        <p:sp>
          <p:nvSpPr>
            <p:cNvPr id="16" name="ZoneTexte 15"/>
            <p:cNvSpPr txBox="1">
              <a:spLocks noChangeArrowheads="1"/>
            </p:cNvSpPr>
            <p:nvPr/>
          </p:nvSpPr>
          <p:spPr bwMode="auto">
            <a:xfrm>
              <a:off x="2378596" y="1370286"/>
              <a:ext cx="2876086" cy="949844"/>
            </a:xfrm>
            <a:prstGeom prst="rect">
              <a:avLst/>
            </a:prstGeom>
            <a:noFill/>
            <a:ln w="9525">
              <a:noFill/>
              <a:miter lim="800000"/>
              <a:headEnd/>
              <a:tailEnd/>
            </a:ln>
          </p:spPr>
          <p:txBody>
            <a:bodyPr wrap="square" lIns="148179" tIns="74089" rIns="148179" bIns="74089">
              <a:spAutoFit/>
            </a:bodyPr>
            <a:lstStyle/>
            <a:p>
              <a:pPr algn="r"/>
              <a:r>
                <a:rPr lang="fr-FR" sz="5200" dirty="0">
                  <a:solidFill>
                    <a:srgbClr val="BA3E06"/>
                  </a:solidFill>
                  <a:latin typeface="Trebuchet MS"/>
                </a:rPr>
                <a:t>couché</a:t>
              </a:r>
            </a:p>
          </p:txBody>
        </p:sp>
        <p:sp>
          <p:nvSpPr>
            <p:cNvPr id="17" name="ZoneTexte 16"/>
            <p:cNvSpPr txBox="1">
              <a:spLocks noChangeArrowheads="1"/>
            </p:cNvSpPr>
            <p:nvPr/>
          </p:nvSpPr>
          <p:spPr bwMode="auto">
            <a:xfrm>
              <a:off x="12027668" y="1370286"/>
              <a:ext cx="2876086" cy="949844"/>
            </a:xfrm>
            <a:prstGeom prst="rect">
              <a:avLst/>
            </a:prstGeom>
            <a:noFill/>
            <a:ln w="9525">
              <a:noFill/>
              <a:miter lim="800000"/>
              <a:headEnd/>
              <a:tailEnd/>
            </a:ln>
          </p:spPr>
          <p:txBody>
            <a:bodyPr wrap="square" lIns="148179" tIns="74089" rIns="148179" bIns="74089">
              <a:spAutoFit/>
            </a:bodyPr>
            <a:lstStyle/>
            <a:p>
              <a:pPr algn="r"/>
              <a:r>
                <a:rPr lang="fr-FR" sz="5200" dirty="0">
                  <a:solidFill>
                    <a:srgbClr val="BA3E06"/>
                  </a:solidFill>
                  <a:latin typeface="Trebuchet MS"/>
                </a:rPr>
                <a:t>levé</a:t>
              </a:r>
            </a:p>
          </p:txBody>
        </p:sp>
      </p:grpSp>
      <p:sp>
        <p:nvSpPr>
          <p:cNvPr id="18" name="Titre 1"/>
          <p:cNvSpPr txBox="1">
            <a:spLocks/>
          </p:cNvSpPr>
          <p:nvPr/>
        </p:nvSpPr>
        <p:spPr bwMode="auto">
          <a:xfrm rot="16200000">
            <a:off x="-3539230" y="4436119"/>
            <a:ext cx="7855739" cy="876430"/>
          </a:xfrm>
          <a:prstGeom prst="rect">
            <a:avLst/>
          </a:prstGeom>
          <a:noFill/>
          <a:ln w="9525">
            <a:noFill/>
            <a:miter lim="800000"/>
            <a:headEnd/>
            <a:tailEnd/>
          </a:ln>
        </p:spPr>
        <p:txBody>
          <a:bodyPr vert="horz" wrap="square" lIns="0" tIns="74089" rIns="0" bIns="0" numCol="1" anchor="b" anchorCtr="0" compatLnSpc="1">
            <a:prstTxWarp prst="textNoShape">
              <a:avLst/>
            </a:prstTxWarp>
            <a:normAutofit fontScale="82500" lnSpcReduction="10000"/>
          </a:bodyPr>
          <a:lst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r"/>
            <a:r>
              <a:rPr lang="fr-FR" sz="4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RAPPEL des principes bioclimatiques</a:t>
            </a:r>
          </a:p>
        </p:txBody>
      </p:sp>
      <p:sp>
        <p:nvSpPr>
          <p:cNvPr id="5" name="Rectangle 4"/>
          <p:cNvSpPr/>
          <p:nvPr/>
        </p:nvSpPr>
        <p:spPr>
          <a:xfrm>
            <a:off x="8715300" y="4898678"/>
            <a:ext cx="2160240" cy="1080120"/>
          </a:xfrm>
          <a:prstGeom prst="rect">
            <a:avLst/>
          </a:prstGeom>
          <a:noFill/>
          <a:ln w="139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 name="Grouper 5"/>
          <p:cNvGrpSpPr/>
          <p:nvPr/>
        </p:nvGrpSpPr>
        <p:grpSpPr>
          <a:xfrm>
            <a:off x="7275140" y="8499078"/>
            <a:ext cx="7200800" cy="1368152"/>
            <a:chOff x="7275140" y="8499078"/>
            <a:chExt cx="7200800" cy="1368152"/>
          </a:xfrm>
        </p:grpSpPr>
        <p:grpSp>
          <p:nvGrpSpPr>
            <p:cNvPr id="21" name="Grouper 20"/>
            <p:cNvGrpSpPr/>
            <p:nvPr/>
          </p:nvGrpSpPr>
          <p:grpSpPr>
            <a:xfrm>
              <a:off x="7275140" y="8517276"/>
              <a:ext cx="3816424" cy="1349954"/>
              <a:chOff x="11235580" y="2378398"/>
              <a:chExt cx="3816424" cy="1349954"/>
            </a:xfrm>
          </p:grpSpPr>
          <p:sp>
            <p:nvSpPr>
              <p:cNvPr id="22" name="ZoneTexte 21"/>
              <p:cNvSpPr txBox="1">
                <a:spLocks noChangeArrowheads="1"/>
              </p:cNvSpPr>
              <p:nvPr/>
            </p:nvSpPr>
            <p:spPr bwMode="auto">
              <a:xfrm>
                <a:off x="11235580" y="2378398"/>
                <a:ext cx="3714006" cy="1349954"/>
              </a:xfrm>
              <a:prstGeom prst="rect">
                <a:avLst/>
              </a:prstGeom>
              <a:noFill/>
              <a:ln w="9525">
                <a:noFill/>
                <a:miter lim="800000"/>
                <a:headEnd/>
                <a:tailEnd/>
              </a:ln>
            </p:spPr>
            <p:txBody>
              <a:bodyPr lIns="148179" tIns="74089" rIns="148179" bIns="74089">
                <a:spAutoFit/>
              </a:bodyPr>
              <a:lstStyle/>
              <a:p>
                <a:r>
                  <a:rPr lang="fr-FR" sz="7800" dirty="0">
                    <a:solidFill>
                      <a:srgbClr val="4FCEFF"/>
                    </a:solidFill>
                    <a:latin typeface="Trebuchet MS"/>
                  </a:rPr>
                  <a:t>70°</a:t>
                </a:r>
              </a:p>
            </p:txBody>
          </p:sp>
          <p:sp>
            <p:nvSpPr>
              <p:cNvPr id="23" name="ZoneTexte 22"/>
              <p:cNvSpPr txBox="1">
                <a:spLocks noChangeArrowheads="1"/>
              </p:cNvSpPr>
              <p:nvPr/>
            </p:nvSpPr>
            <p:spPr bwMode="auto">
              <a:xfrm>
                <a:off x="12927743" y="2724698"/>
                <a:ext cx="2124261" cy="949844"/>
              </a:xfrm>
              <a:prstGeom prst="rect">
                <a:avLst/>
              </a:prstGeom>
              <a:noFill/>
              <a:ln w="9525">
                <a:noFill/>
                <a:miter lim="800000"/>
                <a:headEnd/>
                <a:tailEnd/>
              </a:ln>
            </p:spPr>
            <p:txBody>
              <a:bodyPr wrap="square" lIns="148179" tIns="74089" rIns="148179" bIns="74089">
                <a:spAutoFit/>
              </a:bodyPr>
              <a:lstStyle/>
              <a:p>
                <a:r>
                  <a:rPr lang="fr-FR" sz="5200" dirty="0" smtClean="0">
                    <a:solidFill>
                      <a:schemeClr val="bg2">
                        <a:lumMod val="50000"/>
                      </a:schemeClr>
                    </a:solidFill>
                    <a:latin typeface="Trebuchet MS"/>
                  </a:rPr>
                  <a:t>été</a:t>
                </a:r>
                <a:endParaRPr lang="fr-FR" sz="5200" dirty="0">
                  <a:solidFill>
                    <a:schemeClr val="bg2">
                      <a:lumMod val="50000"/>
                    </a:schemeClr>
                  </a:solidFill>
                  <a:latin typeface="Trebuchet MS"/>
                </a:endParaRPr>
              </a:p>
            </p:txBody>
          </p:sp>
        </p:grpSp>
        <p:grpSp>
          <p:nvGrpSpPr>
            <p:cNvPr id="24" name="Grouper 23"/>
            <p:cNvGrpSpPr/>
            <p:nvPr/>
          </p:nvGrpSpPr>
          <p:grpSpPr>
            <a:xfrm>
              <a:off x="10659516" y="8499078"/>
              <a:ext cx="3816424" cy="1349954"/>
              <a:chOff x="11235580" y="5727820"/>
              <a:chExt cx="3816424" cy="1349954"/>
            </a:xfrm>
          </p:grpSpPr>
          <p:sp>
            <p:nvSpPr>
              <p:cNvPr id="25" name="ZoneTexte 24"/>
              <p:cNvSpPr txBox="1">
                <a:spLocks noChangeArrowheads="1"/>
              </p:cNvSpPr>
              <p:nvPr/>
            </p:nvSpPr>
            <p:spPr bwMode="auto">
              <a:xfrm>
                <a:off x="11235580" y="5727820"/>
                <a:ext cx="3714006" cy="1349954"/>
              </a:xfrm>
              <a:prstGeom prst="rect">
                <a:avLst/>
              </a:prstGeom>
              <a:noFill/>
              <a:ln w="9525">
                <a:noFill/>
                <a:miter lim="800000"/>
                <a:headEnd/>
                <a:tailEnd/>
              </a:ln>
            </p:spPr>
            <p:txBody>
              <a:bodyPr lIns="148179" tIns="74089" rIns="148179" bIns="74089">
                <a:spAutoFit/>
              </a:bodyPr>
              <a:lstStyle/>
              <a:p>
                <a:r>
                  <a:rPr lang="fr-FR" sz="7800" dirty="0">
                    <a:solidFill>
                      <a:srgbClr val="4FCEFF"/>
                    </a:solidFill>
                    <a:latin typeface="Trebuchet MS"/>
                  </a:rPr>
                  <a:t>23°</a:t>
                </a:r>
              </a:p>
            </p:txBody>
          </p:sp>
          <p:sp>
            <p:nvSpPr>
              <p:cNvPr id="26" name="ZoneTexte 25"/>
              <p:cNvSpPr txBox="1">
                <a:spLocks noChangeArrowheads="1"/>
              </p:cNvSpPr>
              <p:nvPr/>
            </p:nvSpPr>
            <p:spPr bwMode="auto">
              <a:xfrm>
                <a:off x="12927743" y="6050806"/>
                <a:ext cx="2124261" cy="949844"/>
              </a:xfrm>
              <a:prstGeom prst="rect">
                <a:avLst/>
              </a:prstGeom>
              <a:noFill/>
              <a:ln w="9525">
                <a:noFill/>
                <a:miter lim="800000"/>
                <a:headEnd/>
                <a:tailEnd/>
              </a:ln>
            </p:spPr>
            <p:txBody>
              <a:bodyPr wrap="square" lIns="148179" tIns="74089" rIns="148179" bIns="74089">
                <a:spAutoFit/>
              </a:bodyPr>
              <a:lstStyle/>
              <a:p>
                <a:r>
                  <a:rPr lang="fr-FR" sz="5200" dirty="0" smtClean="0">
                    <a:solidFill>
                      <a:schemeClr val="bg2">
                        <a:lumMod val="50000"/>
                      </a:schemeClr>
                    </a:solidFill>
                    <a:latin typeface="Trebuchet MS"/>
                  </a:rPr>
                  <a:t>hiver</a:t>
                </a:r>
                <a:endParaRPr lang="fr-FR" sz="5200" dirty="0">
                  <a:solidFill>
                    <a:schemeClr val="bg2">
                      <a:lumMod val="50000"/>
                    </a:schemeClr>
                  </a:solidFill>
                  <a:latin typeface="Trebuchet MS"/>
                </a:endParaRPr>
              </a:p>
            </p:txBody>
          </p:sp>
        </p:grpSp>
      </p:grpSp>
    </p:spTree>
    <p:custDataLst>
      <p:tags r:id="rId1"/>
    </p:custDataLst>
    <p:extLst>
      <p:ext uri="{BB962C8B-B14F-4D97-AF65-F5344CB8AC3E}">
        <p14:creationId xmlns:p14="http://schemas.microsoft.com/office/powerpoint/2010/main" val="34203384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xmlns:p14="http://schemas.microsoft.com/office/powerpoint/2010/main" spd="slow" advTm="3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0"/>
                            </p:stCondLst>
                            <p:childTnLst>
                              <p:par>
                                <p:cTn id="8" presetID="22" presetClass="entr" presetSubtype="4" fill="hold" nodeType="after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5000"/>
                            </p:stCondLst>
                            <p:childTnLst>
                              <p:par>
                                <p:cTn id="12" presetID="1"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7000"/>
                            </p:stCondLst>
                            <p:childTnLst>
                              <p:par>
                                <p:cTn id="15" presetID="1" presetClass="entr" presetSubtype="0" fill="hold" nodeType="afterEffect">
                                  <p:stCondLst>
                                    <p:cond delay="3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476004" y="1036554"/>
            <a:ext cx="12578100" cy="1680898"/>
          </a:xfrm>
        </p:spPr>
        <p:txBody>
          <a:bodyPr>
            <a:normAutofit fontScale="90000"/>
          </a:bodyPr>
          <a:lstStyle/>
          <a:p>
            <a:pPr fontAlgn="auto">
              <a:spcAft>
                <a:spcPts val="0"/>
              </a:spcAft>
              <a:defRPr/>
            </a:pPr>
            <a:r>
              <a:rPr lang="fr-FR" dirty="0" smtClean="0"/>
              <a:t>Habitat bioclimatique</a:t>
            </a:r>
            <a:br>
              <a:rPr lang="fr-FR" dirty="0" smtClean="0"/>
            </a:br>
            <a:r>
              <a:rPr lang="fr-FR" dirty="0" smtClean="0"/>
              <a:t>Maisons passives</a:t>
            </a:r>
            <a:endParaRPr lang="fr-FR" dirty="0"/>
          </a:p>
        </p:txBody>
      </p:sp>
      <p:pic>
        <p:nvPicPr>
          <p:cNvPr id="6148" name="Picture 4" descr="C:\Documents and Settings\Administrateur\Mes documents\a BRUNO C\- Archi PERSPECTIVES C\-a TRIHAB\COM\DIAPORAMA TRIHAB\Coupe bioclimatique Noire 2.jpg"/>
          <p:cNvPicPr>
            <a:picLocks noChangeAspect="1" noChangeArrowheads="1"/>
          </p:cNvPicPr>
          <p:nvPr/>
        </p:nvPicPr>
        <p:blipFill>
          <a:blip r:embed="rId3"/>
          <a:srcRect/>
          <a:stretch>
            <a:fillRect/>
          </a:stretch>
        </p:blipFill>
        <p:spPr bwMode="auto">
          <a:xfrm>
            <a:off x="1559884" y="4342321"/>
            <a:ext cx="12877971" cy="4022483"/>
          </a:xfrm>
          <a:prstGeom prst="rect">
            <a:avLst/>
          </a:prstGeom>
          <a:noFill/>
          <a:ln w="9525">
            <a:noFill/>
            <a:miter lim="800000"/>
            <a:headEnd/>
            <a:tailEnd/>
          </a:ln>
        </p:spPr>
      </p:pic>
      <p:sp>
        <p:nvSpPr>
          <p:cNvPr id="7" name="Flèche vers le bas 6"/>
          <p:cNvSpPr/>
          <p:nvPr/>
        </p:nvSpPr>
        <p:spPr>
          <a:xfrm rot="1200000">
            <a:off x="11480406" y="3922095"/>
            <a:ext cx="1485602" cy="2521347"/>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8179" tIns="74089" rIns="148179" bIns="74089" anchor="ctr"/>
          <a:lstStyle/>
          <a:p>
            <a:pPr algn="ctr" fontAlgn="auto">
              <a:spcBef>
                <a:spcPts val="0"/>
              </a:spcBef>
              <a:spcAft>
                <a:spcPts val="0"/>
              </a:spcAft>
              <a:defRPr/>
            </a:pPr>
            <a:endParaRPr lang="fr-FR" dirty="0">
              <a:latin typeface="Trebuchet MS"/>
            </a:endParaRPr>
          </a:p>
        </p:txBody>
      </p:sp>
      <p:sp>
        <p:nvSpPr>
          <p:cNvPr id="6150" name="ZoneTexte 7"/>
          <p:cNvSpPr txBox="1">
            <a:spLocks noChangeArrowheads="1"/>
          </p:cNvSpPr>
          <p:nvPr/>
        </p:nvSpPr>
        <p:spPr bwMode="auto">
          <a:xfrm>
            <a:off x="10646818" y="2713003"/>
            <a:ext cx="3714006" cy="1349954"/>
          </a:xfrm>
          <a:prstGeom prst="rect">
            <a:avLst/>
          </a:prstGeom>
          <a:noFill/>
          <a:ln w="9525">
            <a:noFill/>
            <a:miter lim="800000"/>
            <a:headEnd/>
            <a:tailEnd/>
          </a:ln>
        </p:spPr>
        <p:txBody>
          <a:bodyPr lIns="148179" tIns="74089" rIns="148179" bIns="74089">
            <a:spAutoFit/>
          </a:bodyPr>
          <a:lstStyle/>
          <a:p>
            <a:pPr algn="r"/>
            <a:r>
              <a:rPr lang="fr-FR" sz="7800" dirty="0">
                <a:solidFill>
                  <a:srgbClr val="BA3E06"/>
                </a:solidFill>
                <a:latin typeface="Trebuchet MS"/>
              </a:rPr>
              <a:t>été</a:t>
            </a:r>
          </a:p>
        </p:txBody>
      </p:sp>
      <p:sp>
        <p:nvSpPr>
          <p:cNvPr id="9" name="Flèche vers le bas 8"/>
          <p:cNvSpPr/>
          <p:nvPr/>
        </p:nvSpPr>
        <p:spPr>
          <a:xfrm rot="1200000">
            <a:off x="11059484" y="6492470"/>
            <a:ext cx="473192" cy="1421759"/>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8179" tIns="74089" rIns="148179" bIns="74089" anchor="ctr"/>
          <a:lstStyle/>
          <a:p>
            <a:pPr algn="ctr" fontAlgn="auto">
              <a:spcBef>
                <a:spcPts val="0"/>
              </a:spcBef>
              <a:spcAft>
                <a:spcPts val="0"/>
              </a:spcAft>
              <a:defRPr/>
            </a:pPr>
            <a:endParaRPr lang="fr-FR" dirty="0">
              <a:latin typeface="Trebuchet MS"/>
            </a:endParaRPr>
          </a:p>
        </p:txBody>
      </p:sp>
      <p:sp>
        <p:nvSpPr>
          <p:cNvPr id="8" name="Espace réservé du contenu 2"/>
          <p:cNvSpPr txBox="1">
            <a:spLocks/>
          </p:cNvSpPr>
          <p:nvPr/>
        </p:nvSpPr>
        <p:spPr>
          <a:xfrm rot="16200000">
            <a:off x="-3321510" y="3591061"/>
            <a:ext cx="7895510"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500" dirty="0">
                <a:solidFill>
                  <a:srgbClr val="FF6600"/>
                </a:solidFill>
                <a:effectLst>
                  <a:outerShdw blurRad="50800" dist="38100" dir="2700000" algn="tl" rotWithShape="0">
                    <a:prstClr val="black">
                      <a:alpha val="40000"/>
                    </a:prstClr>
                  </a:outerShdw>
                </a:effectLst>
                <a:latin typeface="Trebuchet MS"/>
              </a:rPr>
              <a:t>Protection Solaire d’été</a:t>
            </a:r>
          </a:p>
        </p:txBody>
      </p:sp>
    </p:spTree>
    <p:custDataLst>
      <p:tags r:id="rId1"/>
    </p:custData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2476004" y="1036554"/>
            <a:ext cx="12578100" cy="1680898"/>
          </a:xfrm>
        </p:spPr>
        <p:txBody>
          <a:bodyPr>
            <a:normAutofit fontScale="90000"/>
          </a:bodyPr>
          <a:lstStyle/>
          <a:p>
            <a:pPr fontAlgn="auto">
              <a:spcAft>
                <a:spcPts val="0"/>
              </a:spcAft>
              <a:defRPr/>
            </a:pPr>
            <a:r>
              <a:rPr lang="fr-FR" dirty="0" smtClean="0"/>
              <a:t>Habitat bioclimatique</a:t>
            </a:r>
            <a:br>
              <a:rPr lang="fr-FR" dirty="0" smtClean="0"/>
            </a:br>
            <a:r>
              <a:rPr lang="fr-FR" dirty="0" smtClean="0"/>
              <a:t>Maisons passives</a:t>
            </a:r>
            <a:endParaRPr lang="fr-FR" dirty="0"/>
          </a:p>
        </p:txBody>
      </p:sp>
      <p:pic>
        <p:nvPicPr>
          <p:cNvPr id="7172" name="Picture 5" descr="C:\Documents and Settings\Administrateur\Mes documents\a BRUNO C\- Archi PERSPECTIVES C\-a TRIHAB\COM\DIAPORAMA TRIHAB\Coupe bioclimatique Noire 3.jpg"/>
          <p:cNvPicPr>
            <a:picLocks noChangeAspect="1" noChangeArrowheads="1"/>
          </p:cNvPicPr>
          <p:nvPr/>
        </p:nvPicPr>
        <p:blipFill>
          <a:blip r:embed="rId3"/>
          <a:srcRect/>
          <a:stretch>
            <a:fillRect/>
          </a:stretch>
        </p:blipFill>
        <p:spPr bwMode="auto">
          <a:xfrm>
            <a:off x="1559884" y="4342321"/>
            <a:ext cx="12877971" cy="4022483"/>
          </a:xfrm>
          <a:prstGeom prst="rect">
            <a:avLst/>
          </a:prstGeom>
          <a:noFill/>
          <a:ln w="9525">
            <a:noFill/>
            <a:miter lim="800000"/>
            <a:headEnd/>
            <a:tailEnd/>
          </a:ln>
        </p:spPr>
      </p:pic>
      <p:sp>
        <p:nvSpPr>
          <p:cNvPr id="10" name="Flèche vers le bas 9"/>
          <p:cNvSpPr/>
          <p:nvPr/>
        </p:nvSpPr>
        <p:spPr>
          <a:xfrm rot="3960000">
            <a:off x="12294403" y="3594445"/>
            <a:ext cx="1260674" cy="2971205"/>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8179" tIns="74089" rIns="148179" bIns="74089" anchor="ctr"/>
          <a:lstStyle/>
          <a:p>
            <a:pPr algn="ctr" fontAlgn="auto">
              <a:spcBef>
                <a:spcPts val="0"/>
              </a:spcBef>
              <a:spcAft>
                <a:spcPts val="0"/>
              </a:spcAft>
              <a:defRPr/>
            </a:pPr>
            <a:endParaRPr lang="fr-FR" dirty="0">
              <a:latin typeface="Trebuchet MS"/>
            </a:endParaRPr>
          </a:p>
        </p:txBody>
      </p:sp>
      <p:sp>
        <p:nvSpPr>
          <p:cNvPr id="11" name="ZoneTexte 10"/>
          <p:cNvSpPr txBox="1">
            <a:spLocks noChangeArrowheads="1"/>
          </p:cNvSpPr>
          <p:nvPr/>
        </p:nvSpPr>
        <p:spPr bwMode="auto">
          <a:xfrm>
            <a:off x="10646818" y="2941572"/>
            <a:ext cx="3714006" cy="1349954"/>
          </a:xfrm>
          <a:prstGeom prst="rect">
            <a:avLst/>
          </a:prstGeom>
          <a:noFill/>
          <a:ln w="9525">
            <a:noFill/>
            <a:miter lim="800000"/>
            <a:headEnd/>
            <a:tailEnd/>
          </a:ln>
        </p:spPr>
        <p:txBody>
          <a:bodyPr lIns="148179" tIns="74089" rIns="148179" bIns="74089">
            <a:spAutoFit/>
          </a:bodyPr>
          <a:lstStyle/>
          <a:p>
            <a:pPr algn="r"/>
            <a:r>
              <a:rPr lang="fr-FR" sz="7800" dirty="0">
                <a:solidFill>
                  <a:srgbClr val="BA3E06"/>
                </a:solidFill>
                <a:latin typeface="Trebuchet MS"/>
              </a:rPr>
              <a:t>hiver</a:t>
            </a:r>
          </a:p>
        </p:txBody>
      </p:sp>
      <p:sp>
        <p:nvSpPr>
          <p:cNvPr id="12" name="Flèche vers le bas 11"/>
          <p:cNvSpPr/>
          <p:nvPr/>
        </p:nvSpPr>
        <p:spPr>
          <a:xfrm rot="3960000">
            <a:off x="6350626" y="5458608"/>
            <a:ext cx="520611" cy="2971205"/>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8179" tIns="74089" rIns="148179" bIns="74089" anchor="ctr"/>
          <a:lstStyle/>
          <a:p>
            <a:pPr algn="ctr" fontAlgn="auto">
              <a:spcBef>
                <a:spcPts val="0"/>
              </a:spcBef>
              <a:spcAft>
                <a:spcPts val="0"/>
              </a:spcAft>
              <a:defRPr/>
            </a:pPr>
            <a:endParaRPr lang="fr-FR" dirty="0">
              <a:latin typeface="Trebuchet MS"/>
            </a:endParaRPr>
          </a:p>
        </p:txBody>
      </p:sp>
      <p:sp>
        <p:nvSpPr>
          <p:cNvPr id="8" name="Espace réservé du contenu 2"/>
          <p:cNvSpPr txBox="1">
            <a:spLocks/>
          </p:cNvSpPr>
          <p:nvPr/>
        </p:nvSpPr>
        <p:spPr>
          <a:xfrm rot="16200000">
            <a:off x="-3080084" y="3349635"/>
            <a:ext cx="7412659"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500" dirty="0">
                <a:solidFill>
                  <a:srgbClr val="FF6600"/>
                </a:solidFill>
                <a:effectLst>
                  <a:outerShdw blurRad="50800" dist="38100" dir="2700000" algn="tl" rotWithShape="0">
                    <a:prstClr val="black">
                      <a:alpha val="40000"/>
                    </a:prstClr>
                  </a:outerShdw>
                </a:effectLst>
                <a:latin typeface="Trebuchet MS"/>
              </a:rPr>
              <a:t>Protection Solaire en HIVER</a:t>
            </a:r>
          </a:p>
        </p:txBody>
      </p:sp>
    </p:spTree>
    <p:custDataLst>
      <p:tags r:id="rId1"/>
    </p:custData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1000"/>
                            </p:stCondLst>
                            <p:childTnLst>
                              <p:par>
                                <p:cTn id="9" presetID="22" presetClass="entr" presetSubtype="2"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566" y="0"/>
            <a:ext cx="14861526" cy="75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2" descr="C:\Documents and Settings\Administrateur\Bureau\RdV\REALISATION PROJETS\Toit Véget Chantier Thomas -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730" y="5834782"/>
            <a:ext cx="6948523" cy="423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Espace réservé du contenu 2"/>
          <p:cNvSpPr>
            <a:spLocks noGrp="1"/>
          </p:cNvSpPr>
          <p:nvPr>
            <p:ph idx="1"/>
          </p:nvPr>
        </p:nvSpPr>
        <p:spPr>
          <a:xfrm>
            <a:off x="2058136" y="8325442"/>
            <a:ext cx="6738599" cy="1550673"/>
          </a:xfrm>
        </p:spPr>
        <p:txBody>
          <a:bodyPr/>
          <a:lstStyle/>
          <a:p>
            <a:pPr marL="0" indent="0">
              <a:lnSpc>
                <a:spcPct val="80000"/>
              </a:lnSpc>
              <a:buNone/>
              <a:defRPr/>
            </a:pPr>
            <a:r>
              <a:rPr lang="fr-FR" dirty="0" smtClean="0">
                <a:solidFill>
                  <a:schemeClr val="accent6">
                    <a:lumMod val="60000"/>
                    <a:lumOff val="40000"/>
                  </a:schemeClr>
                </a:solidFill>
                <a:effectLst>
                  <a:outerShdw blurRad="50800" dist="38100" dir="2700000" algn="tl" rotWithShape="0">
                    <a:prstClr val="black">
                      <a:alpha val="40000"/>
                    </a:prstClr>
                  </a:outerShdw>
                </a:effectLst>
                <a:latin typeface="Trebuchet MS" charset="0"/>
                <a:ea typeface="ＭＳ Ｐゴシック" charset="0"/>
                <a:cs typeface="ＭＳ Ｐゴシック" charset="0"/>
              </a:rPr>
              <a:t>Protection solaire</a:t>
            </a:r>
          </a:p>
          <a:p>
            <a:pPr marL="0" indent="0">
              <a:lnSpc>
                <a:spcPct val="80000"/>
              </a:lnSpc>
              <a:buNone/>
              <a:defRPr/>
            </a:pPr>
            <a:r>
              <a:rPr lang="fr-FR" dirty="0" smtClean="0">
                <a:solidFill>
                  <a:schemeClr val="accent6">
                    <a:lumMod val="60000"/>
                    <a:lumOff val="40000"/>
                  </a:schemeClr>
                </a:solidFill>
                <a:effectLst>
                  <a:outerShdw blurRad="50800" dist="38100" dir="2700000" algn="tl" rotWithShape="0">
                    <a:prstClr val="black">
                      <a:alpha val="40000"/>
                    </a:prstClr>
                  </a:outerShdw>
                </a:effectLst>
                <a:latin typeface="Trebuchet MS" charset="0"/>
                <a:ea typeface="ＭＳ Ｐゴシック" charset="0"/>
                <a:cs typeface="ＭＳ Ｐゴシック" charset="0"/>
              </a:rPr>
              <a:t>Par toiture végétalisée</a:t>
            </a:r>
          </a:p>
        </p:txBody>
      </p:sp>
      <p:sp>
        <p:nvSpPr>
          <p:cNvPr id="6" name="Titre 1"/>
          <p:cNvSpPr>
            <a:spLocks noGrp="1"/>
          </p:cNvSpPr>
          <p:nvPr>
            <p:ph type="title"/>
          </p:nvPr>
        </p:nvSpPr>
        <p:spPr>
          <a:xfrm>
            <a:off x="1320536" y="700995"/>
            <a:ext cx="9648163" cy="1232038"/>
          </a:xfrm>
          <a:effectLst>
            <a:outerShdw blurRad="50800" dist="38100" dir="2700000">
              <a:srgbClr val="000000">
                <a:alpha val="43000"/>
              </a:srgbClr>
            </a:outerShdw>
          </a:effectLst>
        </p:spPr>
        <p:txBody>
          <a:bodyPr>
            <a:normAutofit fontScale="90000"/>
          </a:bodyPr>
          <a:lstStyle/>
          <a:p>
            <a:pPr eaLnBrk="1" hangingPunct="1">
              <a:defRPr/>
            </a:pPr>
            <a:r>
              <a:rPr lang="fr-FR" sz="4700" dirty="0">
                <a:solidFill>
                  <a:srgbClr val="FFCC00"/>
                </a:solidFill>
                <a:latin typeface="Aldo SemiBold" charset="0"/>
                <a:ea typeface="ＭＳ Ｐゴシック" charset="0"/>
                <a:cs typeface="Aldo SemiBold" charset="0"/>
              </a:rPr>
              <a:t>habitat bioclimatique en HIVER</a:t>
            </a:r>
            <a:br>
              <a:rPr lang="fr-FR" sz="4700" dirty="0">
                <a:solidFill>
                  <a:srgbClr val="FFCC00"/>
                </a:solidFill>
                <a:latin typeface="Aldo SemiBold" charset="0"/>
                <a:ea typeface="ＭＳ Ｐゴシック" charset="0"/>
                <a:cs typeface="Aldo SemiBold" charset="0"/>
              </a:rPr>
            </a:br>
            <a:endParaRPr lang="fr-FR" sz="4700" dirty="0">
              <a:solidFill>
                <a:srgbClr val="FFCC00"/>
              </a:solidFill>
              <a:effectLst>
                <a:outerShdw blurRad="38100" dist="38100" dir="2700000" algn="tl">
                  <a:srgbClr val="FFFFFF"/>
                </a:outerShdw>
              </a:effectLst>
              <a:latin typeface="Aldo SemiBold" charset="0"/>
              <a:ea typeface="ＭＳ Ｐゴシック" charset="0"/>
              <a:cs typeface="Aldo SemiBold" charset="0"/>
            </a:endParaRPr>
          </a:p>
        </p:txBody>
      </p:sp>
      <p:sp>
        <p:nvSpPr>
          <p:cNvPr id="7" name="Flèche vers la gauche 6"/>
          <p:cNvSpPr/>
          <p:nvPr/>
        </p:nvSpPr>
        <p:spPr>
          <a:xfrm rot="11972078">
            <a:off x="2496854" y="2456020"/>
            <a:ext cx="3339239" cy="420761"/>
          </a:xfrm>
          <a:prstGeom prst="leftArrow">
            <a:avLst/>
          </a:prstGeom>
        </p:spPr>
        <p:style>
          <a:lnRef idx="1">
            <a:schemeClr val="accent6"/>
          </a:lnRef>
          <a:fillRef idx="3">
            <a:schemeClr val="accent6"/>
          </a:fillRef>
          <a:effectRef idx="2">
            <a:schemeClr val="accent6"/>
          </a:effectRef>
          <a:fontRef idx="minor">
            <a:schemeClr val="lt1"/>
          </a:fontRef>
        </p:style>
        <p:txBody>
          <a:bodyPr lIns="148179" tIns="74089" rIns="148179" bIns="74089" rtlCol="0" anchor="ctr"/>
          <a:lstStyle/>
          <a:p>
            <a:pPr algn="ctr"/>
            <a:endParaRPr lang="fr-FR">
              <a:solidFill>
                <a:srgbClr val="FF6600"/>
              </a:solidFill>
            </a:endParaRPr>
          </a:p>
        </p:txBody>
      </p:sp>
      <p:sp>
        <p:nvSpPr>
          <p:cNvPr id="8" name="Espace réservé du contenu 2"/>
          <p:cNvSpPr txBox="1">
            <a:spLocks/>
          </p:cNvSpPr>
          <p:nvPr/>
        </p:nvSpPr>
        <p:spPr bwMode="auto">
          <a:xfrm>
            <a:off x="8860009" y="9066708"/>
            <a:ext cx="6800113" cy="703512"/>
          </a:xfrm>
          <a:prstGeom prst="rect">
            <a:avLst/>
          </a:prstGeom>
          <a:noFill/>
          <a:ln w="9525">
            <a:noFill/>
            <a:miter lim="800000"/>
            <a:headEnd/>
            <a:tailEnd/>
          </a:ln>
        </p:spPr>
        <p:txBody>
          <a:bodyPr vert="horz" wrap="square" lIns="148179" tIns="74089" rIns="148179" bIns="74089"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Trebuchet MS"/>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Trebuchet MS"/>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Trebuchet MS"/>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Trebuchet MS"/>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Trebuchet MS"/>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fr-FR" sz="3600">
                <a:solidFill>
                  <a:srgbClr val="C00000"/>
                </a:solidFill>
                <a:latin typeface="Trebuchet MS" charset="0"/>
                <a:ea typeface="ＭＳ Ｐゴシック" charset="0"/>
                <a:cs typeface="ＭＳ Ｐゴシック" charset="0"/>
              </a:rPr>
              <a:t>Maison 140 m² à MONS &gt;83</a:t>
            </a:r>
            <a:endParaRPr lang="fr-FR" sz="3600" dirty="0">
              <a:solidFill>
                <a:srgbClr val="C00000"/>
              </a:solidFill>
              <a:latin typeface="Trebuchet MS" charset="0"/>
              <a:ea typeface="ＭＳ Ｐゴシック" charset="0"/>
              <a:cs typeface="ＭＳ Ｐゴシック" charset="0"/>
            </a:endParaRPr>
          </a:p>
        </p:txBody>
      </p:sp>
      <p:sp>
        <p:nvSpPr>
          <p:cNvPr id="10" name="Espace réservé du contenu 2"/>
          <p:cNvSpPr txBox="1">
            <a:spLocks/>
          </p:cNvSpPr>
          <p:nvPr/>
        </p:nvSpPr>
        <p:spPr>
          <a:xfrm rot="16200000">
            <a:off x="-3080084" y="3349635"/>
            <a:ext cx="7412659" cy="1056428"/>
          </a:xfrm>
          <a:prstGeom prst="rect">
            <a:avLst/>
          </a:prstGeom>
          <a:effectLst>
            <a:outerShdw blurRad="50800" dist="38100" dir="2700000" algn="tl" rotWithShape="0">
              <a:prstClr val="black">
                <a:alpha val="40000"/>
              </a:prstClr>
            </a:outerShdw>
          </a:effectLst>
        </p:spPr>
        <p:txBody>
          <a:bodyPr lIns="148179" tIns="74089" rIns="148179" bIns="74089"/>
          <a:lstStyle/>
          <a:p>
            <a:pPr marL="444536" indent="-444536" algn="r" fontAlgn="auto">
              <a:spcBef>
                <a:spcPct val="20000"/>
              </a:spcBef>
              <a:spcAft>
                <a:spcPts val="0"/>
              </a:spcAft>
              <a:buClr>
                <a:schemeClr val="accent3"/>
              </a:buClr>
              <a:buSzPct val="95000"/>
              <a:defRPr/>
            </a:pPr>
            <a:r>
              <a:rPr lang="fr-FR" sz="4500" dirty="0">
                <a:solidFill>
                  <a:srgbClr val="FF6600"/>
                </a:solidFill>
                <a:effectLst>
                  <a:outerShdw blurRad="50800" dist="38100" dir="2700000" algn="tl" rotWithShape="0">
                    <a:prstClr val="black">
                      <a:alpha val="40000"/>
                    </a:prstClr>
                  </a:outerShdw>
                </a:effectLst>
                <a:latin typeface="Trebuchet MS"/>
              </a:rPr>
              <a:t>Protection Solaire en HIVER</a:t>
            </a:r>
          </a:p>
        </p:txBody>
      </p:sp>
      <p:sp>
        <p:nvSpPr>
          <p:cNvPr id="11" name="Rectangle 10"/>
          <p:cNvSpPr/>
          <p:nvPr/>
        </p:nvSpPr>
        <p:spPr>
          <a:xfrm>
            <a:off x="13467828" y="7130926"/>
            <a:ext cx="1656184" cy="43204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9097098"/>
      </p:ext>
    </p:extLst>
  </p:cSld>
  <p:clrMapOvr>
    <a:masterClrMapping/>
  </p:clrMapOvr>
  <p:transition xmlns:p14="http://schemas.microsoft.com/office/powerpoint/2010/main"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3"/>
</p:tagLst>
</file>

<file path=ppt/tags/tag5.xml><?xml version="1.0" encoding="utf-8"?>
<p:tagLst xmlns:a="http://schemas.openxmlformats.org/drawingml/2006/main" xmlns:r="http://schemas.openxmlformats.org/officeDocument/2006/relationships" xmlns:p="http://schemas.openxmlformats.org/presentationml/2006/main">
  <p:tag name="TIMING" val="|5.9"/>
</p:tagLst>
</file>

<file path=ppt/tags/tag6.xml><?xml version="1.0" encoding="utf-8"?>
<p:tagLst xmlns:a="http://schemas.openxmlformats.org/drawingml/2006/main" xmlns:r="http://schemas.openxmlformats.org/officeDocument/2006/relationships" xmlns:p="http://schemas.openxmlformats.org/presentationml/2006/main">
  <p:tag name="TIMING" val="|7,4"/>
</p:tagLst>
</file>

<file path=ppt/tags/tag7.xml><?xml version="1.0" encoding="utf-8"?>
<p:tagLst xmlns:a="http://schemas.openxmlformats.org/drawingml/2006/main" xmlns:r="http://schemas.openxmlformats.org/officeDocument/2006/relationships" xmlns:p="http://schemas.openxmlformats.org/presentationml/2006/main">
  <p:tag name="TIMING" val="|5.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26362</TotalTime>
  <Words>1146</Words>
  <Application>Microsoft Macintosh PowerPoint</Application>
  <PresentationFormat>Personnalisé</PresentationFormat>
  <Paragraphs>255</Paragraphs>
  <Slides>31</Slides>
  <Notes>15</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Débit</vt:lpstr>
      <vt:lpstr>Présentation PowerPoint</vt:lpstr>
      <vt:lpstr>Présentation PowerPoint</vt:lpstr>
      <vt:lpstr>Présentation PowerPoint</vt:lpstr>
      <vt:lpstr>Présentation PowerPoint</vt:lpstr>
      <vt:lpstr>Apprendre du passé</vt:lpstr>
      <vt:lpstr>Suivre la course du Soleil</vt:lpstr>
      <vt:lpstr>Habitat bioclimatique Maisons passives</vt:lpstr>
      <vt:lpstr>Habitat bioclimatique Maisons passives</vt:lpstr>
      <vt:lpstr>habitat bioclimatique en HIVER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Site : ecobatissons.fr</vt:lpstr>
      <vt:lpstr>Présentation PowerPoint</vt:lpstr>
      <vt:lpstr>CONSTRUIRE</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 </dc:creator>
  <cp:lastModifiedBy>bb bb</cp:lastModifiedBy>
  <cp:revision>656</cp:revision>
  <dcterms:created xsi:type="dcterms:W3CDTF">2010-11-21T19:23:48Z</dcterms:created>
  <dcterms:modified xsi:type="dcterms:W3CDTF">2019-04-10T14:15:30Z</dcterms:modified>
</cp:coreProperties>
</file>