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85" r:id="rId20"/>
    <p:sldId id="277" r:id="rId21"/>
    <p:sldId id="278" r:id="rId22"/>
    <p:sldId id="281" r:id="rId23"/>
    <p:sldId id="282" r:id="rId24"/>
    <p:sldId id="283" r:id="rId25"/>
    <p:sldId id="284" r:id="rId26"/>
    <p:sldId id="286" r:id="rId27"/>
    <p:sldId id="276" r:id="rId28"/>
    <p:sldId id="269" r:id="rId29"/>
  </p:sldIdLst>
  <p:sldSz cx="15836900" cy="10083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829770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1659539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2489311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3319079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4148852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4978622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5808390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6638160" algn="l" defTabSz="8297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5CB"/>
          </a:solidFill>
        </a:fill>
      </a:tcStyle>
    </a:wholeTbl>
    <a:band2H>
      <a:tcTxStyle/>
      <a:tcStyle>
        <a:tcBdr/>
        <a:fill>
          <a:solidFill>
            <a:srgbClr val="FAF3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1DE"/>
          </a:solidFill>
        </a:fill>
      </a:tcStyle>
    </a:wholeTbl>
    <a:band2H>
      <a:tcTxStyle/>
      <a:tcStyle>
        <a:tcBdr/>
        <a:fill>
          <a:solidFill>
            <a:srgbClr val="EFE9E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6" y="-784"/>
      </p:cViewPr>
      <p:guideLst>
        <p:guide orient="horz" pos="3176"/>
        <p:guide pos="49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0759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/>
          </p:nvPr>
        </p:nvSpPr>
        <p:spPr>
          <a:xfrm>
            <a:off x="736600" y="685800"/>
            <a:ext cx="53848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Slogan carte fidélité carrefour « Vos économies disponibles sur votre carte »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5" name="Shape 5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Slogan carte fidélité carrefour « Vos économies disponibles sur votre carte »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Texte du titre"/>
          <p:cNvSpPr txBox="1">
            <a:spLocks noGrp="1"/>
          </p:cNvSpPr>
          <p:nvPr>
            <p:ph type="title"/>
          </p:nvPr>
        </p:nvSpPr>
        <p:spPr>
          <a:xfrm>
            <a:off x="1501141" y="2129138"/>
            <a:ext cx="11471058" cy="48964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t>Texte du titre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01141" y="7025623"/>
            <a:ext cx="11471058" cy="126680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rgbClr val="8AD0D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" name="Texte du titre"/>
          <p:cNvSpPr txBox="1">
            <a:spLocks noGrp="1"/>
          </p:cNvSpPr>
          <p:nvPr>
            <p:ph type="title"/>
          </p:nvPr>
        </p:nvSpPr>
        <p:spPr>
          <a:xfrm>
            <a:off x="1501142" y="7059752"/>
            <a:ext cx="11471057" cy="8334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15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501140" y="1008538"/>
            <a:ext cx="11471059" cy="5353972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01141" y="7893198"/>
            <a:ext cx="11471056" cy="72605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Texte du titre"/>
          <p:cNvSpPr txBox="1">
            <a:spLocks noGrp="1"/>
          </p:cNvSpPr>
          <p:nvPr>
            <p:ph type="title"/>
          </p:nvPr>
        </p:nvSpPr>
        <p:spPr>
          <a:xfrm>
            <a:off x="1501139" y="2129137"/>
            <a:ext cx="11471059" cy="29135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t>Texte du titre</a:t>
            </a:r>
          </a:p>
        </p:txBody>
      </p:sp>
      <p:sp>
        <p:nvSpPr>
          <p:cNvPr id="16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501139" y="5378874"/>
            <a:ext cx="11471059" cy="3473857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800"/>
            </a:lvl1pPr>
            <a:lvl2pPr marL="0" indent="457200">
              <a:buClrTx/>
              <a:buSzTx/>
              <a:buNone/>
              <a:defRPr sz="1800"/>
            </a:lvl2pPr>
            <a:lvl3pPr marL="0" indent="914400">
              <a:buClrTx/>
              <a:buSzTx/>
              <a:buNone/>
              <a:defRPr sz="1800"/>
            </a:lvl3pPr>
            <a:lvl4pPr marL="0" indent="1371600">
              <a:buClrTx/>
              <a:buSzTx/>
              <a:buNone/>
              <a:defRPr sz="1800"/>
            </a:lvl4pPr>
            <a:lvl5pPr marL="0" indent="1828800">
              <a:buClrTx/>
              <a:buSzTx/>
              <a:buNone/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Texte du titre"/>
          <p:cNvSpPr txBox="1">
            <a:spLocks noGrp="1"/>
          </p:cNvSpPr>
          <p:nvPr>
            <p:ph type="title"/>
          </p:nvPr>
        </p:nvSpPr>
        <p:spPr>
          <a:xfrm>
            <a:off x="2046832" y="2129138"/>
            <a:ext cx="10397026" cy="34167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t>Texte du titre</a:t>
            </a:r>
          </a:p>
        </p:txBody>
      </p:sp>
      <p:sp>
        <p:nvSpPr>
          <p:cNvPr id="1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509017" y="5545895"/>
            <a:ext cx="9461650" cy="50320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01139" y="6398085"/>
            <a:ext cx="11471059" cy="2465318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sz="1800"/>
            </a:pPr>
            <a:endParaRPr/>
          </a:p>
        </p:txBody>
      </p:sp>
      <p:sp>
        <p:nvSpPr>
          <p:cNvPr id="186" name="TextBox 11"/>
          <p:cNvSpPr txBox="1"/>
          <p:nvPr/>
        </p:nvSpPr>
        <p:spPr>
          <a:xfrm>
            <a:off x="1167548" y="1428325"/>
            <a:ext cx="1042278" cy="181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2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87" name="TextBox 14"/>
          <p:cNvSpPr txBox="1"/>
          <p:nvPr/>
        </p:nvSpPr>
        <p:spPr>
          <a:xfrm>
            <a:off x="12127207" y="3843840"/>
            <a:ext cx="1042278" cy="1818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2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Texte du titre"/>
          <p:cNvSpPr txBox="1">
            <a:spLocks noGrp="1"/>
          </p:cNvSpPr>
          <p:nvPr>
            <p:ph type="title"/>
          </p:nvPr>
        </p:nvSpPr>
        <p:spPr>
          <a:xfrm>
            <a:off x="1501138" y="4594455"/>
            <a:ext cx="11471062" cy="243117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20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01139" y="7025626"/>
            <a:ext cx="11471059" cy="126530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>
                <a:solidFill>
                  <a:srgbClr val="8AD0D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Texte du titre"/>
          <p:cNvSpPr txBox="1">
            <a:spLocks noGrp="1"/>
          </p:cNvSpPr>
          <p:nvPr>
            <p:ph type="title"/>
          </p:nvPr>
        </p:nvSpPr>
        <p:spPr>
          <a:xfrm>
            <a:off x="839777" y="665767"/>
            <a:ext cx="12223692" cy="20596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21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22665" y="2913557"/>
            <a:ext cx="3830160" cy="847452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AD0D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8031" y="3922095"/>
            <a:ext cx="3804794" cy="527848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1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047746" y="2913557"/>
            <a:ext cx="3816349" cy="847452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2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034029" y="3922095"/>
            <a:ext cx="3830066" cy="527848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2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260254" y="2913557"/>
            <a:ext cx="3810984" cy="847452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2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9260254" y="3922095"/>
            <a:ext cx="3810984" cy="527848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23" name="Straight Connector 16"/>
          <p:cNvSpPr/>
          <p:nvPr/>
        </p:nvSpPr>
        <p:spPr>
          <a:xfrm flipH="1">
            <a:off x="4843014" y="3137676"/>
            <a:ext cx="1" cy="5827114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traight Connector 17"/>
          <p:cNvSpPr/>
          <p:nvPr/>
        </p:nvSpPr>
        <p:spPr>
          <a:xfrm flipH="1">
            <a:off x="9049081" y="3137676"/>
            <a:ext cx="1" cy="5833705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Texte du titre"/>
          <p:cNvSpPr txBox="1">
            <a:spLocks noGrp="1"/>
          </p:cNvSpPr>
          <p:nvPr>
            <p:ph type="title"/>
          </p:nvPr>
        </p:nvSpPr>
        <p:spPr>
          <a:xfrm>
            <a:off x="839777" y="665767"/>
            <a:ext cx="12223692" cy="20596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23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48031" y="6251454"/>
            <a:ext cx="3821300" cy="84745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AD0D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8031" y="3249735"/>
            <a:ext cx="3821300" cy="2241198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48031" y="7098906"/>
            <a:ext cx="3821300" cy="96940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4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055175" y="6251454"/>
            <a:ext cx="3808920" cy="847452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4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55173" y="3249735"/>
            <a:ext cx="3808921" cy="2241198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053415" y="7098904"/>
            <a:ext cx="3813966" cy="96940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4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260254" y="6251454"/>
            <a:ext cx="3810984" cy="847452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4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260254" y="3249735"/>
            <a:ext cx="3810984" cy="2241198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9260092" y="7098902"/>
            <a:ext cx="3816034" cy="96940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248" name="Straight Connector 18"/>
          <p:cNvSpPr/>
          <p:nvPr/>
        </p:nvSpPr>
        <p:spPr>
          <a:xfrm flipH="1">
            <a:off x="4843014" y="3137676"/>
            <a:ext cx="1" cy="5827114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traight Connector 19"/>
          <p:cNvSpPr/>
          <p:nvPr/>
        </p:nvSpPr>
        <p:spPr>
          <a:xfrm flipH="1">
            <a:off x="9049081" y="3137676"/>
            <a:ext cx="1" cy="5833705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xfrm>
            <a:off x="839777" y="665767"/>
            <a:ext cx="12223692" cy="20596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idx="1"/>
          </p:nvPr>
        </p:nvSpPr>
        <p:spPr>
          <a:xfrm>
            <a:off x="1434018" y="3019025"/>
            <a:ext cx="11628175" cy="6169883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Texte du titre"/>
          <p:cNvSpPr txBox="1">
            <a:spLocks noGrp="1"/>
          </p:cNvSpPr>
          <p:nvPr>
            <p:ph type="title"/>
          </p:nvPr>
        </p:nvSpPr>
        <p:spPr>
          <a:xfrm>
            <a:off x="1501142" y="4208471"/>
            <a:ext cx="11471057" cy="28171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5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01141" y="7025626"/>
            <a:ext cx="11471058" cy="126530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rgbClr val="8AD0D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exte du titre"/>
          <p:cNvSpPr txBox="1">
            <a:spLocks noGrp="1"/>
          </p:cNvSpPr>
          <p:nvPr>
            <p:ph type="title"/>
          </p:nvPr>
        </p:nvSpPr>
        <p:spPr>
          <a:xfrm>
            <a:off x="839777" y="665767"/>
            <a:ext cx="12223692" cy="20596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6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434018" y="3030285"/>
            <a:ext cx="5714098" cy="617029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78668" indent="-321468">
              <a:defRPr sz="1800"/>
            </a:lvl2pPr>
            <a:lvl3pPr marL="1208314" indent="-293914">
              <a:defRPr sz="1800"/>
            </a:lvl3pPr>
            <a:lvl4pPr marL="1714500" indent="-342900">
              <a:defRPr sz="1800"/>
            </a:lvl4pPr>
            <a:lvl5pPr marL="2171700" indent="-342900"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839777" y="665767"/>
            <a:ext cx="12223692" cy="20596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434018" y="2801497"/>
            <a:ext cx="5714096" cy="847452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AD0D6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349372" y="2801497"/>
            <a:ext cx="5714097" cy="847452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Texte du titre"/>
          <p:cNvSpPr txBox="1">
            <a:spLocks noGrp="1"/>
          </p:cNvSpPr>
          <p:nvPr>
            <p:ph type="title"/>
          </p:nvPr>
        </p:nvSpPr>
        <p:spPr>
          <a:xfrm>
            <a:off x="839777" y="665767"/>
            <a:ext cx="12223692" cy="20596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0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exte du titre"/>
          <p:cNvSpPr txBox="1">
            <a:spLocks noGrp="1"/>
          </p:cNvSpPr>
          <p:nvPr>
            <p:ph type="title"/>
          </p:nvPr>
        </p:nvSpPr>
        <p:spPr>
          <a:xfrm>
            <a:off x="1501138" y="2129138"/>
            <a:ext cx="4420499" cy="21291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121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218754" y="2129137"/>
            <a:ext cx="6753444" cy="6723593"/>
          </a:xfrm>
          <a:prstGeom prst="rect">
            <a:avLst/>
          </a:prstGeom>
        </p:spPr>
        <p:txBody>
          <a:bodyPr anchor="ctr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01138" y="4601926"/>
            <a:ext cx="4420498" cy="4258274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1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e du titre"/>
          <p:cNvSpPr txBox="1">
            <a:spLocks noGrp="1"/>
          </p:cNvSpPr>
          <p:nvPr>
            <p:ph type="title"/>
          </p:nvPr>
        </p:nvSpPr>
        <p:spPr>
          <a:xfrm>
            <a:off x="1499778" y="2726777"/>
            <a:ext cx="6619452" cy="231591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t>Texte du titre</a:t>
            </a:r>
          </a:p>
        </p:txBody>
      </p:sp>
      <p:sp>
        <p:nvSpPr>
          <p:cNvPr id="13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32599" y="1680897"/>
            <a:ext cx="4159689" cy="6723593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01139" y="5378872"/>
            <a:ext cx="6609149" cy="201707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/>
            </a:lvl1pPr>
            <a:lvl2pPr marL="0" indent="457200">
              <a:buClrTx/>
              <a:buSzTx/>
              <a:buNone/>
              <a:defRPr sz="1400"/>
            </a:lvl2pPr>
            <a:lvl3pPr marL="0" indent="914400">
              <a:buClrTx/>
              <a:buSzTx/>
              <a:buNone/>
              <a:defRPr sz="1400"/>
            </a:lvl3pPr>
            <a:lvl4pPr marL="0" indent="1371600">
              <a:buClrTx/>
              <a:buSzTx/>
              <a:buNone/>
              <a:defRPr sz="1400"/>
            </a:lvl4pPr>
            <a:lvl5pPr marL="0" indent="1828800">
              <a:buClrTx/>
              <a:buSz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21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18">
            <a:extLst/>
          </a:blip>
          <a:srcRect l="3613"/>
          <a:stretch>
            <a:fillRect/>
          </a:stretch>
        </p:blipFill>
        <p:spPr>
          <a:xfrm>
            <a:off x="-1" y="3926044"/>
            <a:ext cx="5247065" cy="615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6" descr="Picture 6"/>
          <p:cNvPicPr>
            <a:picLocks noChangeAspect="1"/>
          </p:cNvPicPr>
          <p:nvPr/>
        </p:nvPicPr>
        <p:blipFill>
          <a:blip r:embed="rId19">
            <a:extLst/>
          </a:blip>
          <a:srcRect l="35640"/>
          <a:stretch>
            <a:fillRect/>
          </a:stretch>
        </p:blipFill>
        <p:spPr>
          <a:xfrm>
            <a:off x="0" y="4253491"/>
            <a:ext cx="1978739" cy="34786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Oval 15"/>
          <p:cNvSpPr/>
          <p:nvPr/>
        </p:nvSpPr>
        <p:spPr>
          <a:xfrm>
            <a:off x="11189474" y="2465316"/>
            <a:ext cx="3664487" cy="4146217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Picture 8" descr="Picture 8"/>
          <p:cNvPicPr>
            <a:picLocks noChangeAspect="1"/>
          </p:cNvPicPr>
          <p:nvPr/>
        </p:nvPicPr>
        <p:blipFill>
          <a:blip r:embed="rId20">
            <a:extLst/>
          </a:blip>
          <a:srcRect t="28812"/>
          <a:stretch>
            <a:fillRect/>
          </a:stretch>
        </p:blipFill>
        <p:spPr>
          <a:xfrm>
            <a:off x="10397152" y="1"/>
            <a:ext cx="2083987" cy="16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9" descr="Picture 9"/>
          <p:cNvPicPr>
            <a:picLocks noChangeAspect="1"/>
          </p:cNvPicPr>
          <p:nvPr/>
        </p:nvPicPr>
        <p:blipFill>
          <a:blip r:embed="rId21">
            <a:extLst/>
          </a:blip>
          <a:srcRect b="23319"/>
          <a:stretch>
            <a:fillRect/>
          </a:stretch>
        </p:blipFill>
        <p:spPr>
          <a:xfrm>
            <a:off x="11185400" y="8964789"/>
            <a:ext cx="1291596" cy="11206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13"/>
          <p:cNvSpPr/>
          <p:nvPr/>
        </p:nvSpPr>
        <p:spPr>
          <a:xfrm>
            <a:off x="13566438" y="0"/>
            <a:ext cx="891362" cy="16808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exte du titre"/>
          <p:cNvSpPr txBox="1">
            <a:spLocks noGrp="1"/>
          </p:cNvSpPr>
          <p:nvPr>
            <p:ph type="title"/>
          </p:nvPr>
        </p:nvSpPr>
        <p:spPr>
          <a:xfrm>
            <a:off x="791844" y="403818"/>
            <a:ext cx="14253212" cy="194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Texte du titre</a:t>
            </a:r>
          </a:p>
        </p:txBody>
      </p:sp>
      <p:sp>
        <p:nvSpPr>
          <p:cNvPr id="9" name="Texte niveau 1…"/>
          <p:cNvSpPr txBox="1">
            <a:spLocks noGrp="1"/>
          </p:cNvSpPr>
          <p:nvPr>
            <p:ph type="body" idx="1"/>
          </p:nvPr>
        </p:nvSpPr>
        <p:spPr>
          <a:xfrm>
            <a:off x="791844" y="2352886"/>
            <a:ext cx="14253212" cy="7730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3751183" y="1040622"/>
            <a:ext cx="498288" cy="523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74700" marR="0" indent="-3175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00150" marR="0" indent="-28575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698171" marR="0" indent="-326571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55371" marR="0" indent="-326571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03971" marR="0" indent="-326571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69771" marR="0" indent="-326571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26971" marR="0" indent="-326571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984171" marR="0" indent="-326571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829770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1659539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2489311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3319079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4148852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4978622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5808390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6638160" algn="ctr" defTabSz="8297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ZoneTexte 5"/>
          <p:cNvSpPr txBox="1"/>
          <p:nvPr/>
        </p:nvSpPr>
        <p:spPr>
          <a:xfrm>
            <a:off x="1841165" y="8952802"/>
            <a:ext cx="12661518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>
                <a:solidFill>
                  <a:srgbClr val="A6CDBC"/>
                </a:solidFill>
              </a:defRPr>
            </a:pPr>
            <a:r>
              <a:t>Retrouvez-nous aussi sur le site </a:t>
            </a:r>
            <a:r>
              <a:rPr u="sng">
                <a:solidFill>
                  <a:srgbClr val="FFFFFF"/>
                </a:solidFill>
              </a:rPr>
              <a:t>demainpaysdefayence.com</a:t>
            </a:r>
          </a:p>
        </p:txBody>
      </p:sp>
      <p:pic>
        <p:nvPicPr>
          <p:cNvPr id="260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807" y="7403424"/>
            <a:ext cx="3657601" cy="148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 3" descr="Imag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1459" y="2419282"/>
            <a:ext cx="9030909" cy="502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itre 1"/>
          <p:cNvSpPr txBox="1"/>
          <p:nvPr/>
        </p:nvSpPr>
        <p:spPr>
          <a:xfrm>
            <a:off x="1209460" y="1245342"/>
            <a:ext cx="7559117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rPr dirty="0"/>
              <a:t>BILAN des 3 ans du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  <p:bldP spid="2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 5" descr="Imag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2251" y="177410"/>
            <a:ext cx="5229546" cy="47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itre 1"/>
          <p:cNvSpPr txBox="1">
            <a:spLocks noGrp="1"/>
          </p:cNvSpPr>
          <p:nvPr>
            <p:ph type="title"/>
          </p:nvPr>
        </p:nvSpPr>
        <p:spPr>
          <a:xfrm>
            <a:off x="1256824" y="1303394"/>
            <a:ext cx="8681110" cy="2616657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dirty="0"/>
              <a:t>" l'AMAP en Pays de Fayence </a:t>
            </a:r>
            <a:br>
              <a:rPr dirty="0"/>
            </a:br>
            <a:r>
              <a:rPr dirty="0"/>
              <a:t>à</a:t>
            </a:r>
            <a:r>
              <a:rPr dirty="0">
                <a:solidFill>
                  <a:srgbClr val="F4A16F"/>
                </a:solidFill>
              </a:rPr>
              <a:t> </a:t>
            </a:r>
            <a:r>
              <a:rPr b="1" dirty="0">
                <a:solidFill>
                  <a:srgbClr val="F4A16F"/>
                </a:solidFill>
              </a:rPr>
              <a:t>Tassy</a:t>
            </a:r>
            <a:r>
              <a:rPr dirty="0">
                <a:solidFill>
                  <a:srgbClr val="F4A16F"/>
                </a:solidFill>
              </a:rPr>
              <a:t> </a:t>
            </a:r>
            <a:r>
              <a:rPr sz="3200" dirty="0"/>
              <a:t>à Tourrettes. </a:t>
            </a:r>
            <a:br>
              <a:rPr sz="3200" dirty="0"/>
            </a:br>
            <a:r>
              <a:rPr dirty="0"/>
              <a:t>9 producteurs locaux dont 6 en BIO. </a:t>
            </a:r>
          </a:p>
        </p:txBody>
      </p:sp>
      <p:sp>
        <p:nvSpPr>
          <p:cNvPr id="394" name="Titre 1"/>
          <p:cNvSpPr txBox="1"/>
          <p:nvPr/>
        </p:nvSpPr>
        <p:spPr>
          <a:xfrm rot="16200000">
            <a:off x="-4135019" y="4732564"/>
            <a:ext cx="9504983" cy="129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6500">
                <a:solidFill>
                  <a:schemeClr val="accent1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Agriculture </a:t>
            </a:r>
            <a:r>
              <a:rPr sz="6000"/>
              <a:t>Alimentation</a:t>
            </a:r>
          </a:p>
        </p:txBody>
      </p:sp>
      <p:sp>
        <p:nvSpPr>
          <p:cNvPr id="395" name="Rectangle 3"/>
          <p:cNvSpPr txBox="1"/>
          <p:nvPr/>
        </p:nvSpPr>
        <p:spPr>
          <a:xfrm>
            <a:off x="2790752" y="4133139"/>
            <a:ext cx="1128156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r>
              <a:t>amapfayence@orange.fr</a:t>
            </a:r>
          </a:p>
        </p:txBody>
      </p:sp>
      <p:sp>
        <p:nvSpPr>
          <p:cNvPr id="401" name="Connecteur droit 13"/>
          <p:cNvSpPr/>
          <p:nvPr/>
        </p:nvSpPr>
        <p:spPr>
          <a:xfrm>
            <a:off x="1369904" y="5094430"/>
            <a:ext cx="13974772" cy="1"/>
          </a:xfrm>
          <a:prstGeom prst="line">
            <a:avLst/>
          </a:prstGeom>
          <a:ln w="57150" cap="rnd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er 1"/>
          <p:cNvGrpSpPr/>
          <p:nvPr/>
        </p:nvGrpSpPr>
        <p:grpSpPr>
          <a:xfrm>
            <a:off x="1256823" y="5117692"/>
            <a:ext cx="14562199" cy="4967697"/>
            <a:chOff x="1256823" y="5117692"/>
            <a:chExt cx="14562199" cy="4967697"/>
          </a:xfrm>
        </p:grpSpPr>
        <p:pic>
          <p:nvPicPr>
            <p:cNvPr id="396" name="Espace réservé du contenu 5" descr="Espace réservé du contenu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662" t="5051" r="13920" b="33152"/>
            <a:stretch>
              <a:fillRect/>
            </a:stretch>
          </p:blipFill>
          <p:spPr>
            <a:xfrm>
              <a:off x="9791280" y="5281945"/>
              <a:ext cx="3791370" cy="30130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7" name="Titre 1"/>
            <p:cNvSpPr txBox="1"/>
            <p:nvPr/>
          </p:nvSpPr>
          <p:spPr>
            <a:xfrm>
              <a:off x="1256823" y="5117692"/>
              <a:ext cx="8495429" cy="7247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82974" tIns="82974" rIns="82974" bIns="82974" anchor="ctr">
              <a:spAutoFit/>
            </a:bodyPr>
            <a:lstStyle>
              <a:lvl1pPr defTabSz="914400">
                <a:defRPr sz="3200">
                  <a:solidFill>
                    <a:srgbClr val="CCFFCC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/>
                <a:t>Jean-Yves HUET maire de Montauroux</a:t>
              </a:r>
            </a:p>
          </p:txBody>
        </p:sp>
        <p:sp>
          <p:nvSpPr>
            <p:cNvPr id="398" name="ZoneTexte 10"/>
            <p:cNvSpPr txBox="1"/>
            <p:nvPr/>
          </p:nvSpPr>
          <p:spPr>
            <a:xfrm>
              <a:off x="1325603" y="6585784"/>
              <a:ext cx="5562601" cy="5867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3200" b="1">
                  <a:solidFill>
                    <a:schemeClr val="accent2"/>
                  </a:solidFill>
                </a:defRPr>
              </a:pPr>
              <a:r>
                <a:t>PROJET</a:t>
              </a:r>
              <a:r>
                <a:rPr>
                  <a:solidFill>
                    <a:srgbClr val="002060"/>
                  </a:solidFill>
                </a:rPr>
                <a:t> </a:t>
              </a:r>
              <a:r>
                <a:t>:</a:t>
              </a:r>
              <a:r>
                <a:rPr>
                  <a:solidFill>
                    <a:srgbClr val="002060"/>
                  </a:solidFill>
                </a:rPr>
                <a:t> </a:t>
              </a:r>
            </a:p>
          </p:txBody>
        </p:sp>
        <p:sp>
          <p:nvSpPr>
            <p:cNvPr id="399" name="ZoneTexte 11"/>
            <p:cNvSpPr txBox="1"/>
            <p:nvPr/>
          </p:nvSpPr>
          <p:spPr>
            <a:xfrm>
              <a:off x="1963960" y="6585784"/>
              <a:ext cx="7619574" cy="10772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algn="r">
                <a:defRPr sz="3200">
                  <a:solidFill>
                    <a:srgbClr val="FFFFFF"/>
                  </a:solidFill>
                </a:defRPr>
              </a:pPr>
              <a:r>
                <a:rPr dirty="0"/>
                <a:t>initiative de la commune de Montauroux de faire une </a:t>
              </a:r>
              <a:r>
                <a:rPr b="1" dirty="0">
                  <a:solidFill>
                    <a:schemeClr val="accent3"/>
                  </a:solidFill>
                </a:rPr>
                <a:t>cuisine </a:t>
              </a:r>
              <a:r>
                <a:rPr b="1" dirty="0" smtClean="0">
                  <a:solidFill>
                    <a:schemeClr val="accent3"/>
                  </a:solidFill>
                </a:rPr>
                <a:t>bio</a:t>
              </a:r>
              <a:endParaRPr dirty="0"/>
            </a:p>
          </p:txBody>
        </p:sp>
        <p:pic>
          <p:nvPicPr>
            <p:cNvPr id="400" name="Espace réservé du contenu 5" descr="Espace réservé du contenu 5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10313" b="7002"/>
            <a:stretch>
              <a:fillRect/>
            </a:stretch>
          </p:blipFill>
          <p:spPr>
            <a:xfrm>
              <a:off x="10971596" y="7708940"/>
              <a:ext cx="4847426" cy="23764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2" name="ZoneTexte 14"/>
            <p:cNvSpPr txBox="1"/>
            <p:nvPr/>
          </p:nvSpPr>
          <p:spPr>
            <a:xfrm>
              <a:off x="2923790" y="8534764"/>
              <a:ext cx="7619574" cy="1082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algn="r">
                <a:defRPr sz="3200">
                  <a:solidFill>
                    <a:srgbClr val="FFFFFF"/>
                  </a:solidFill>
                </a:defRPr>
              </a:pPr>
              <a:r>
                <a:t>En régie municipale </a:t>
              </a:r>
            </a:p>
            <a:p>
              <a:pPr algn="r">
                <a:defRPr sz="3200">
                  <a:solidFill>
                    <a:srgbClr val="FFFFFF"/>
                  </a:solidFill>
                </a:defRPr>
              </a:pPr>
              <a:r>
                <a:t>dans l’esprit de </a:t>
              </a:r>
              <a:r>
                <a:rPr b="1">
                  <a:solidFill>
                    <a:schemeClr val="accent3"/>
                  </a:solidFill>
                </a:rPr>
                <a:t>Mouans-Sartoux</a:t>
              </a:r>
            </a:p>
          </p:txBody>
        </p:sp>
      </p:grpSp>
      <p:sp>
        <p:nvSpPr>
          <p:cNvPr id="404" name="Titre 1"/>
          <p:cNvSpPr txBox="1"/>
          <p:nvPr/>
        </p:nvSpPr>
        <p:spPr>
          <a:xfrm rot="16200000">
            <a:off x="12948543" y="2069862"/>
            <a:ext cx="4584544" cy="9279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4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Partenaires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 16" descr="Imag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9645" y="2565183"/>
            <a:ext cx="7378701" cy="7353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Titre 1"/>
          <p:cNvSpPr txBox="1">
            <a:spLocks noGrp="1"/>
          </p:cNvSpPr>
          <p:nvPr>
            <p:ph type="title"/>
          </p:nvPr>
        </p:nvSpPr>
        <p:spPr>
          <a:xfrm>
            <a:off x="1256824" y="5604672"/>
            <a:ext cx="12289018" cy="3949440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dirty="0"/>
              <a:t>- Groupement d'Achat, </a:t>
            </a:r>
            <a:br>
              <a:rPr dirty="0"/>
            </a:br>
            <a:r>
              <a:rPr dirty="0"/>
              <a:t>- fonctionnement coopératif,</a:t>
            </a:r>
            <a:br>
              <a:rPr dirty="0"/>
            </a:br>
            <a:r>
              <a:rPr dirty="0"/>
              <a:t>- apprendre à consommer </a:t>
            </a:r>
            <a:br>
              <a:rPr dirty="0"/>
            </a:br>
            <a:r>
              <a:rPr dirty="0"/>
              <a:t>- favoriser les produits locaux</a:t>
            </a:r>
            <a:br>
              <a:rPr dirty="0"/>
            </a:br>
            <a:r>
              <a:rPr dirty="0"/>
              <a:t>- se préparer collectivement </a:t>
            </a:r>
            <a:br>
              <a:rPr dirty="0"/>
            </a:br>
            <a:r>
              <a:rPr dirty="0"/>
              <a:t>à </a:t>
            </a:r>
            <a:r>
              <a:rPr dirty="0">
                <a:solidFill>
                  <a:schemeClr val="accent3"/>
                </a:solidFill>
              </a:rPr>
              <a:t>devenir "autosuffisants" </a:t>
            </a:r>
          </a:p>
        </p:txBody>
      </p:sp>
      <p:sp>
        <p:nvSpPr>
          <p:cNvPr id="408" name="Titre 1"/>
          <p:cNvSpPr txBox="1"/>
          <p:nvPr/>
        </p:nvSpPr>
        <p:spPr>
          <a:xfrm rot="16200000">
            <a:off x="-4135019" y="4732564"/>
            <a:ext cx="9504983" cy="129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6500">
                <a:solidFill>
                  <a:schemeClr val="accent1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Agriculture </a:t>
            </a:r>
            <a:r>
              <a:rPr sz="6000"/>
              <a:t>Alimentation</a:t>
            </a:r>
          </a:p>
        </p:txBody>
      </p:sp>
      <p:sp>
        <p:nvSpPr>
          <p:cNvPr id="409" name="ZoneTexte 15"/>
          <p:cNvSpPr txBox="1"/>
          <p:nvPr/>
        </p:nvSpPr>
        <p:spPr>
          <a:xfrm>
            <a:off x="10904928" y="194837"/>
            <a:ext cx="2604104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3200" b="1">
                <a:solidFill>
                  <a:schemeClr val="accent2"/>
                </a:solidFill>
              </a:defRPr>
            </a:lvl1pPr>
          </a:lstStyle>
          <a:p>
            <a:r>
              <a:t>Projet en  démarrage</a:t>
            </a:r>
          </a:p>
        </p:txBody>
      </p:sp>
      <p:sp>
        <p:nvSpPr>
          <p:cNvPr id="410" name="Titre 1"/>
          <p:cNvSpPr txBox="1"/>
          <p:nvPr/>
        </p:nvSpPr>
        <p:spPr>
          <a:xfrm>
            <a:off x="957359" y="219890"/>
            <a:ext cx="10784828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… une épicerie coopérative !?</a:t>
            </a:r>
          </a:p>
        </p:txBody>
      </p:sp>
      <p:sp>
        <p:nvSpPr>
          <p:cNvPr id="411" name="Titre 1"/>
          <p:cNvSpPr txBox="1"/>
          <p:nvPr/>
        </p:nvSpPr>
        <p:spPr>
          <a:xfrm>
            <a:off x="1527581" y="2262722"/>
            <a:ext cx="9920125" cy="219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2"/>
                </a:solidFill>
                <a:latin typeface="Fontastique"/>
                <a:ea typeface="Fontastique"/>
                <a:cs typeface="Fontastique"/>
                <a:sym typeface="Fontastique"/>
              </a:defRPr>
            </a:pPr>
            <a:r>
              <a:t>COURT-CIRCUIT </a:t>
            </a:r>
          </a:p>
          <a:p>
            <a:pPr defTabSz="914400">
              <a:defRPr sz="6600">
                <a:solidFill>
                  <a:schemeClr val="accent2"/>
                </a:solidFill>
                <a:latin typeface="Fontastique"/>
                <a:ea typeface="Fontastique"/>
                <a:cs typeface="Fontastique"/>
                <a:sym typeface="Fontastique"/>
              </a:defRPr>
            </a:pPr>
            <a:r>
              <a:t>Pays de Fayence 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1" animBg="1" advAuto="0"/>
      <p:bldP spid="411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789" y="0"/>
            <a:ext cx="15112970" cy="10085389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Titre 1"/>
          <p:cNvSpPr txBox="1"/>
          <p:nvPr/>
        </p:nvSpPr>
        <p:spPr>
          <a:xfrm>
            <a:off x="7840391" y="1560222"/>
            <a:ext cx="7516895" cy="349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9600"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Énergie</a:t>
            </a:r>
            <a:endParaRPr sz="4600">
              <a:solidFill>
                <a:srgbClr val="FFFFFF"/>
              </a:solidFill>
            </a:endParaRPr>
          </a:p>
          <a:p>
            <a:pPr algn="r" defTabSz="914400">
              <a:defRPr sz="9600"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Habitat	</a:t>
            </a:r>
          </a:p>
        </p:txBody>
      </p:sp>
      <p:sp>
        <p:nvSpPr>
          <p:cNvPr id="415" name="Titre 1"/>
          <p:cNvSpPr txBox="1"/>
          <p:nvPr/>
        </p:nvSpPr>
        <p:spPr>
          <a:xfrm>
            <a:off x="712506" y="91737"/>
            <a:ext cx="9504982" cy="92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4400">
                <a:solidFill>
                  <a:srgbClr val="F5E2A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Collectif DEMAIN PdF</a:t>
            </a:r>
          </a:p>
        </p:txBody>
      </p:sp>
      <p:sp>
        <p:nvSpPr>
          <p:cNvPr id="416" name="Titre 1"/>
          <p:cNvSpPr txBox="1"/>
          <p:nvPr/>
        </p:nvSpPr>
        <p:spPr>
          <a:xfrm>
            <a:off x="353387" y="8203343"/>
            <a:ext cx="6527646" cy="16137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42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Production &amp; économie d’énergie</a:t>
            </a:r>
          </a:p>
        </p:txBody>
      </p:sp>
      <p:pic>
        <p:nvPicPr>
          <p:cNvPr id="417" name="Image 5" descr="Imag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125" y="5508845"/>
            <a:ext cx="5722940" cy="2879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itre 1"/>
          <p:cNvSpPr txBox="1"/>
          <p:nvPr/>
        </p:nvSpPr>
        <p:spPr>
          <a:xfrm rot="16200000">
            <a:off x="-2704825" y="5769911"/>
            <a:ext cx="6364280" cy="8898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42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Production d’énergie</a:t>
            </a:r>
          </a:p>
        </p:txBody>
      </p:sp>
      <p:sp>
        <p:nvSpPr>
          <p:cNvPr id="474" name="Rectangle 1"/>
          <p:cNvSpPr txBox="1"/>
          <p:nvPr/>
        </p:nvSpPr>
        <p:spPr>
          <a:xfrm>
            <a:off x="280839" y="221776"/>
            <a:ext cx="13379451" cy="902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800" tIns="82800" rIns="82800" bIns="82800" anchor="ctr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4800">
                <a:solidFill>
                  <a:schemeClr val="accent3"/>
                </a:solidFill>
                <a:latin typeface="Fontastique"/>
                <a:ea typeface="Fontastique"/>
                <a:cs typeface="Fontastique"/>
                <a:sym typeface="Fontastique"/>
              </a:defRPr>
            </a:pPr>
            <a:r>
              <a:t>… </a:t>
            </a:r>
            <a:r>
              <a:rPr>
                <a:solidFill>
                  <a:srgbClr val="FAF1D4"/>
                </a:solidFill>
              </a:rPr>
              <a:t>Prochains</a:t>
            </a:r>
            <a:r>
              <a:t> PROJETS pour la production d’énergies</a:t>
            </a:r>
          </a:p>
        </p:txBody>
      </p:sp>
      <p:sp>
        <p:nvSpPr>
          <p:cNvPr id="476" name="Line 32"/>
          <p:cNvSpPr/>
          <p:nvPr/>
        </p:nvSpPr>
        <p:spPr>
          <a:xfrm flipH="1">
            <a:off x="7638597" y="1449388"/>
            <a:ext cx="1" cy="8102142"/>
          </a:xfrm>
          <a:prstGeom prst="line">
            <a:avLst/>
          </a:prstGeom>
          <a:ln w="25560">
            <a:solidFill>
              <a:schemeClr val="accent2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er 1"/>
          <p:cNvGrpSpPr/>
          <p:nvPr/>
        </p:nvGrpSpPr>
        <p:grpSpPr>
          <a:xfrm>
            <a:off x="995609" y="1116956"/>
            <a:ext cx="6477346" cy="8199879"/>
            <a:chOff x="995609" y="1116956"/>
            <a:chExt cx="6477346" cy="8199879"/>
          </a:xfrm>
        </p:grpSpPr>
        <p:sp>
          <p:nvSpPr>
            <p:cNvPr id="471" name="Rectangle 2"/>
            <p:cNvSpPr txBox="1"/>
            <p:nvPr/>
          </p:nvSpPr>
          <p:spPr>
            <a:xfrm>
              <a:off x="1564408" y="4351268"/>
              <a:ext cx="5576618" cy="313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 anchor="b">
              <a:spAutoFit/>
            </a:bodyPr>
            <a:lstStyle/>
            <a:p>
              <a:pPr algn="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 sz="44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Micro-Hydro-Electricité</a:t>
              </a:r>
            </a:p>
            <a:p>
              <a:pPr algn="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 sz="44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Sur conduite d’eau potable</a:t>
              </a:r>
            </a:p>
          </p:txBody>
        </p:sp>
        <p:sp>
          <p:nvSpPr>
            <p:cNvPr id="475" name="Rectangle 2"/>
            <p:cNvSpPr txBox="1"/>
            <p:nvPr/>
          </p:nvSpPr>
          <p:spPr>
            <a:xfrm>
              <a:off x="1564408" y="1943624"/>
              <a:ext cx="5576618" cy="21236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 anchor="b">
              <a:spAutoFit/>
            </a:bodyPr>
            <a:lstStyle>
              <a:lvl1pPr algn="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 sz="44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algn="l"/>
              <a:r>
                <a:rPr dirty="0" smtClean="0"/>
                <a:t>Méthanisation sur</a:t>
              </a:r>
              <a:r>
                <a:rPr lang="fr-FR" dirty="0" smtClean="0"/>
                <a:t> :</a:t>
              </a:r>
            </a:p>
            <a:p>
              <a:pPr algn="l"/>
              <a:r>
                <a:rPr lang="fr-FR" dirty="0" smtClean="0"/>
                <a:t>• Ressource agricoles</a:t>
              </a:r>
            </a:p>
            <a:p>
              <a:pPr algn="l"/>
              <a:r>
                <a:rPr lang="fr-FR" dirty="0" smtClean="0"/>
                <a:t>• S</a:t>
              </a:r>
              <a:r>
                <a:rPr dirty="0" smtClean="0"/>
                <a:t>tation </a:t>
              </a:r>
              <a:r>
                <a:rPr dirty="0"/>
                <a:t>d’épuration</a:t>
              </a:r>
            </a:p>
          </p:txBody>
        </p:sp>
        <p:sp>
          <p:nvSpPr>
            <p:cNvPr id="477" name="Rectangle 1"/>
            <p:cNvSpPr txBox="1"/>
            <p:nvPr/>
          </p:nvSpPr>
          <p:spPr>
            <a:xfrm>
              <a:off x="995609" y="1116956"/>
              <a:ext cx="6477346" cy="9022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82800" tIns="82800" rIns="82800" bIns="82800" anchor="ctr">
              <a:spAutoFit/>
            </a:bodyPr>
            <a:lstStyle>
              <a:lvl1pPr algn="ct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</a:tabLst>
                <a:defRPr sz="4800">
                  <a:solidFill>
                    <a:srgbClr val="FF6600"/>
                  </a:solidFill>
                  <a:latin typeface="Fontastique"/>
                  <a:ea typeface="Fontastique"/>
                  <a:cs typeface="Fontastique"/>
                  <a:sym typeface="Fontastique"/>
                </a:defRPr>
              </a:lvl1pPr>
            </a:lstStyle>
            <a:p>
              <a:r>
                <a:rPr dirty="0"/>
                <a:t>Lobbying Citoyen pour :</a:t>
              </a:r>
            </a:p>
          </p:txBody>
        </p:sp>
        <p:sp>
          <p:nvSpPr>
            <p:cNvPr id="480" name="Rectangle 1"/>
            <p:cNvSpPr txBox="1"/>
            <p:nvPr/>
          </p:nvSpPr>
          <p:spPr>
            <a:xfrm>
              <a:off x="995609" y="8414634"/>
              <a:ext cx="6477346" cy="90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82800" tIns="82800" rIns="82800" bIns="82800" anchor="ctr">
              <a:spAutoFit/>
            </a:bodyPr>
            <a:lstStyle>
              <a:lvl1pPr algn="ct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</a:tabLst>
                <a:defRPr sz="4800">
                  <a:solidFill>
                    <a:srgbClr val="FF6600"/>
                  </a:solidFill>
                  <a:latin typeface="Fontastique"/>
                  <a:ea typeface="Fontastique"/>
                  <a:cs typeface="Fontastique"/>
                  <a:sym typeface="Fontastique"/>
                </a:defRPr>
              </a:lvl1pPr>
            </a:lstStyle>
            <a:p>
              <a:r>
                <a:t>Institutions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7791721" y="1833467"/>
            <a:ext cx="7355327" cy="7998483"/>
            <a:chOff x="7791721" y="1833467"/>
            <a:chExt cx="7355327" cy="7998483"/>
          </a:xfrm>
        </p:grpSpPr>
        <p:sp>
          <p:nvSpPr>
            <p:cNvPr id="478" name="Rectangle 2"/>
            <p:cNvSpPr txBox="1"/>
            <p:nvPr/>
          </p:nvSpPr>
          <p:spPr>
            <a:xfrm>
              <a:off x="7791721" y="3726026"/>
              <a:ext cx="6674355" cy="313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 anchor="b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 sz="44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dirty="0"/>
                <a:t>Achat groupé de panneaux solaires pour autoconsommation</a:t>
              </a:r>
            </a:p>
          </p:txBody>
        </p:sp>
        <p:sp>
          <p:nvSpPr>
            <p:cNvPr id="479" name="Rectangle 1"/>
            <p:cNvSpPr txBox="1"/>
            <p:nvPr/>
          </p:nvSpPr>
          <p:spPr>
            <a:xfrm>
              <a:off x="7791721" y="1833467"/>
              <a:ext cx="6477346" cy="1638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82800" tIns="82800" rIns="82800" bIns="82800" anchor="ctr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</a:tabLst>
                <a:defRPr sz="4800">
                  <a:solidFill>
                    <a:srgbClr val="FF6600"/>
                  </a:solidFill>
                  <a:latin typeface="Fontastique"/>
                  <a:ea typeface="Fontastique"/>
                  <a:cs typeface="Fontastique"/>
                  <a:sym typeface="Fontastique"/>
                </a:defRPr>
              </a:lvl1pPr>
            </a:lstStyle>
            <a:p>
              <a:r>
                <a:rPr dirty="0"/>
                <a:t>Prise en charge par les Citoyens pour :</a:t>
              </a:r>
            </a:p>
          </p:txBody>
        </p:sp>
        <p:sp>
          <p:nvSpPr>
            <p:cNvPr id="481" name="Rectangle 1"/>
            <p:cNvSpPr txBox="1"/>
            <p:nvPr/>
          </p:nvSpPr>
          <p:spPr>
            <a:xfrm>
              <a:off x="7791721" y="7207654"/>
              <a:ext cx="7355327" cy="90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82800" tIns="82800" rIns="82800" bIns="82800" anchor="ctr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  <a:tab pos="12306300" algn="l"/>
                  <a:tab pos="13030200" algn="l"/>
                </a:tabLst>
                <a:defRPr sz="4800">
                  <a:solidFill>
                    <a:srgbClr val="FF6600"/>
                  </a:solidFill>
                  <a:latin typeface="Fontastique"/>
                  <a:ea typeface="Fontastique"/>
                  <a:cs typeface="Fontastique"/>
                  <a:sym typeface="Fontastique"/>
                </a:defRPr>
              </a:lvl1pPr>
            </a:lstStyle>
            <a:p>
              <a:r>
                <a:t>Particuliers - Coopératives</a:t>
              </a:r>
            </a:p>
          </p:txBody>
        </p:sp>
        <p:pic>
          <p:nvPicPr>
            <p:cNvPr id="482" name="Image 3" descr="Imag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728280" y="8107388"/>
              <a:ext cx="2056817" cy="17245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3" name="Image 4" descr="Imag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765784" y="8369028"/>
              <a:ext cx="1346201" cy="647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4" name="Image 5" descr="Imag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18449" y="8369027"/>
              <a:ext cx="2965350" cy="1182502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itre 1"/>
          <p:cNvSpPr txBox="1"/>
          <p:nvPr/>
        </p:nvSpPr>
        <p:spPr>
          <a:xfrm>
            <a:off x="1296123" y="5156174"/>
            <a:ext cx="13380191" cy="182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9600"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Économie	</a:t>
            </a:r>
          </a:p>
        </p:txBody>
      </p:sp>
      <p:sp>
        <p:nvSpPr>
          <p:cNvPr id="487" name="Titre 1"/>
          <p:cNvSpPr txBox="1"/>
          <p:nvPr/>
        </p:nvSpPr>
        <p:spPr>
          <a:xfrm>
            <a:off x="141966" y="91737"/>
            <a:ext cx="9504982" cy="92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4400">
                <a:solidFill>
                  <a:srgbClr val="70A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Collectif DEMAIN Pays de Fayence</a:t>
            </a:r>
          </a:p>
        </p:txBody>
      </p:sp>
      <p:sp>
        <p:nvSpPr>
          <p:cNvPr id="489" name="Titre 1"/>
          <p:cNvSpPr txBox="1"/>
          <p:nvPr/>
        </p:nvSpPr>
        <p:spPr>
          <a:xfrm>
            <a:off x="13368337" y="-30588"/>
            <a:ext cx="1314451" cy="113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Bilan</a:t>
            </a:r>
            <a:endParaRPr sz="4600">
              <a:solidFill>
                <a:srgbClr val="FFFFFF"/>
              </a:solidFill>
            </a:endParaRPr>
          </a:p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2016</a:t>
            </a:r>
          </a:p>
        </p:txBody>
      </p:sp>
      <p:grpSp>
        <p:nvGrpSpPr>
          <p:cNvPr id="497" name="Image 15"/>
          <p:cNvGrpSpPr/>
          <p:nvPr/>
        </p:nvGrpSpPr>
        <p:grpSpPr>
          <a:xfrm>
            <a:off x="3249033" y="3010153"/>
            <a:ext cx="4781842" cy="5040061"/>
            <a:chOff x="0" y="0"/>
            <a:chExt cx="4781841" cy="5040060"/>
          </a:xfrm>
        </p:grpSpPr>
        <p:sp>
          <p:nvSpPr>
            <p:cNvPr id="495" name="Figure"/>
            <p:cNvSpPr/>
            <p:nvPr/>
          </p:nvSpPr>
          <p:spPr>
            <a:xfrm>
              <a:off x="-1" y="0"/>
              <a:ext cx="4781843" cy="5040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61"/>
                  </a:moveTo>
                  <a:lnTo>
                    <a:pt x="0" y="1761"/>
                  </a:lnTo>
                  <a:cubicBezTo>
                    <a:pt x="0" y="789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789"/>
                    <a:pt x="21600" y="1761"/>
                  </a:cubicBezTo>
                  <a:lnTo>
                    <a:pt x="21600" y="19839"/>
                  </a:lnTo>
                  <a:lnTo>
                    <a:pt x="21600" y="19839"/>
                  </a:lnTo>
                  <a:cubicBezTo>
                    <a:pt x="21600" y="20811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0811"/>
                    <a:pt x="0" y="1983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96" name="image42.jpeg" descr="image4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2"/>
            <a:stretch>
              <a:fillRect/>
            </a:stretch>
          </p:blipFill>
          <p:spPr>
            <a:xfrm>
              <a:off x="0" y="0"/>
              <a:ext cx="4781842" cy="5039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" y="0"/>
                  </a:moveTo>
                  <a:cubicBezTo>
                    <a:pt x="830" y="0"/>
                    <a:pt x="0" y="788"/>
                    <a:pt x="0" y="1760"/>
                  </a:cubicBezTo>
                  <a:lnTo>
                    <a:pt x="0" y="19840"/>
                  </a:lnTo>
                  <a:cubicBezTo>
                    <a:pt x="0" y="20812"/>
                    <a:pt x="830" y="21600"/>
                    <a:pt x="1855" y="21600"/>
                  </a:cubicBezTo>
                  <a:lnTo>
                    <a:pt x="19743" y="21600"/>
                  </a:lnTo>
                  <a:cubicBezTo>
                    <a:pt x="20768" y="21600"/>
                    <a:pt x="21600" y="20812"/>
                    <a:pt x="21600" y="19840"/>
                  </a:cubicBezTo>
                  <a:lnTo>
                    <a:pt x="21600" y="1760"/>
                  </a:lnTo>
                  <a:cubicBezTo>
                    <a:pt x="21600" y="788"/>
                    <a:pt x="20768" y="0"/>
                    <a:pt x="19743" y="0"/>
                  </a:cubicBezTo>
                  <a:lnTo>
                    <a:pt x="185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pic>
        <p:nvPicPr>
          <p:cNvPr id="498" name="Image 16" descr="Imag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125" y="6421897"/>
            <a:ext cx="1647867" cy="1539217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Titre 1"/>
          <p:cNvSpPr txBox="1"/>
          <p:nvPr/>
        </p:nvSpPr>
        <p:spPr>
          <a:xfrm>
            <a:off x="1082575" y="1763431"/>
            <a:ext cx="10784828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… Projet en attente !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4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Espace réservé du contenu 4" descr="Espace réservé du contenu 4"/>
          <p:cNvPicPr>
            <a:picLocks noChangeAspect="1"/>
          </p:cNvPicPr>
          <p:nvPr/>
        </p:nvPicPr>
        <p:blipFill>
          <a:blip r:embed="rId2">
            <a:extLst/>
          </a:blip>
          <a:srcRect l="271" t="14373" r="621"/>
          <a:stretch>
            <a:fillRect/>
          </a:stretch>
        </p:blipFill>
        <p:spPr>
          <a:xfrm>
            <a:off x="4873295" y="5843504"/>
            <a:ext cx="10973131" cy="4241884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Titre 1"/>
          <p:cNvSpPr txBox="1">
            <a:spLocks noGrp="1"/>
          </p:cNvSpPr>
          <p:nvPr>
            <p:ph type="title"/>
          </p:nvPr>
        </p:nvSpPr>
        <p:spPr>
          <a:xfrm>
            <a:off x="113300" y="997192"/>
            <a:ext cx="9024465" cy="2059622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pPr algn="r">
              <a:defRPr>
                <a:solidFill>
                  <a:schemeClr val="accent3"/>
                </a:solidFill>
              </a:defRPr>
            </a:pPr>
            <a:r>
              <a:t>Une Monnaie Locale </a:t>
            </a:r>
            <a:br/>
            <a:r>
              <a:t>dans le Canton de Fayence !?</a:t>
            </a:r>
          </a:p>
        </p:txBody>
      </p:sp>
      <p:grpSp>
        <p:nvGrpSpPr>
          <p:cNvPr id="507" name="Groupe"/>
          <p:cNvGrpSpPr/>
          <p:nvPr/>
        </p:nvGrpSpPr>
        <p:grpSpPr>
          <a:xfrm>
            <a:off x="549696" y="6436085"/>
            <a:ext cx="7551565" cy="2720950"/>
            <a:chOff x="0" y="0"/>
            <a:chExt cx="7551563" cy="2720949"/>
          </a:xfrm>
        </p:grpSpPr>
        <p:sp>
          <p:nvSpPr>
            <p:cNvPr id="504" name="Titre 1"/>
            <p:cNvSpPr txBox="1"/>
            <p:nvPr/>
          </p:nvSpPr>
          <p:spPr>
            <a:xfrm>
              <a:off x="0" y="450693"/>
              <a:ext cx="4320760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457200">
                <a:defRPr sz="3600">
                  <a:solidFill>
                    <a:schemeClr val="accent3"/>
                  </a:solidFill>
                </a:defRPr>
              </a:lvl1pPr>
            </a:lstStyle>
            <a:p>
              <a:r>
                <a:t>www.aises-fr.org</a:t>
              </a:r>
            </a:p>
          </p:txBody>
        </p:sp>
        <p:sp>
          <p:nvSpPr>
            <p:cNvPr id="505" name="Titre 1"/>
            <p:cNvSpPr txBox="1"/>
            <p:nvPr/>
          </p:nvSpPr>
          <p:spPr>
            <a:xfrm>
              <a:off x="455096" y="1334109"/>
              <a:ext cx="3865664" cy="1386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 defTabSz="457200">
                <a:defRPr sz="2800">
                  <a:solidFill>
                    <a:srgbClr val="FF6600"/>
                  </a:solidFill>
                </a:defRPr>
              </a:pPr>
              <a:r>
                <a:t>60 personnes en conférence</a:t>
              </a:r>
              <a:endParaRPr sz="4200">
                <a:solidFill>
                  <a:srgbClr val="EBEBEB"/>
                </a:solidFill>
              </a:endParaRPr>
            </a:p>
            <a:p>
              <a:pPr algn="r" defTabSz="457200">
                <a:defRPr sz="2800">
                  <a:solidFill>
                    <a:srgbClr val="FF6600"/>
                  </a:solidFill>
                </a:defRPr>
              </a:pPr>
              <a:r>
                <a:t>20 avril 2016</a:t>
              </a:r>
            </a:p>
          </p:txBody>
        </p:sp>
        <p:sp>
          <p:nvSpPr>
            <p:cNvPr id="506" name="Titre 1"/>
            <p:cNvSpPr txBox="1"/>
            <p:nvPr/>
          </p:nvSpPr>
          <p:spPr>
            <a:xfrm>
              <a:off x="474051" y="0"/>
              <a:ext cx="7077513" cy="673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2974" tIns="82974" rIns="82974" bIns="82974" numCol="1" anchor="ctr">
              <a:spAutoFit/>
            </a:bodyPr>
            <a:lstStyle>
              <a:lvl1pPr defTabSz="914400">
                <a:defRPr sz="2900">
                  <a:solidFill>
                    <a:srgbClr val="00B0F0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Philippe DERUDDER</a:t>
              </a:r>
            </a:p>
          </p:txBody>
        </p:sp>
      </p:grpSp>
      <p:sp>
        <p:nvSpPr>
          <p:cNvPr id="508" name="Titre 1"/>
          <p:cNvSpPr txBox="1"/>
          <p:nvPr/>
        </p:nvSpPr>
        <p:spPr>
          <a:xfrm>
            <a:off x="13354894" y="92919"/>
            <a:ext cx="1314451" cy="64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bilan</a:t>
            </a:r>
          </a:p>
        </p:txBody>
      </p:sp>
      <p:sp>
        <p:nvSpPr>
          <p:cNvPr id="509" name="Titre 1"/>
          <p:cNvSpPr txBox="1"/>
          <p:nvPr/>
        </p:nvSpPr>
        <p:spPr>
          <a:xfrm rot="16200000">
            <a:off x="-4343400" y="4971625"/>
            <a:ext cx="9598026" cy="72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32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</a:t>
            </a:r>
            <a:r>
              <a:rPr>
                <a:solidFill>
                  <a:srgbClr val="FF6600"/>
                </a:solidFill>
              </a:rPr>
              <a:t>onnaie </a:t>
            </a:r>
            <a:r>
              <a:t>L</a:t>
            </a:r>
            <a:r>
              <a:rPr>
                <a:solidFill>
                  <a:srgbClr val="FF6600"/>
                </a:solidFill>
              </a:rPr>
              <a:t>ocale </a:t>
            </a:r>
            <a:r>
              <a:t>C</a:t>
            </a:r>
            <a:r>
              <a:rPr>
                <a:solidFill>
                  <a:srgbClr val="FF6600"/>
                </a:solidFill>
              </a:rPr>
              <a:t>omplémentaire </a:t>
            </a:r>
            <a:r>
              <a:t>C</a:t>
            </a:r>
            <a:r>
              <a:rPr>
                <a:solidFill>
                  <a:srgbClr val="FF6600"/>
                </a:solidFill>
              </a:rPr>
              <a:t>itoyenne</a:t>
            </a:r>
          </a:p>
        </p:txBody>
      </p:sp>
      <p:sp>
        <p:nvSpPr>
          <p:cNvPr id="510" name="Rectangle 20"/>
          <p:cNvSpPr txBox="1"/>
          <p:nvPr/>
        </p:nvSpPr>
        <p:spPr>
          <a:xfrm>
            <a:off x="292100" y="60324"/>
            <a:ext cx="3960813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MLCC Bélug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0" y="2534019"/>
            <a:ext cx="9209654" cy="3309486"/>
            <a:chOff x="0" y="2534019"/>
            <a:chExt cx="9209654" cy="3309486"/>
          </a:xfrm>
        </p:grpSpPr>
        <p:pic>
          <p:nvPicPr>
            <p:cNvPr id="502" name="Image 12" descr="Image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534019"/>
              <a:ext cx="9209654" cy="33094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11" name="Titre 1"/>
            <p:cNvSpPr txBox="1"/>
            <p:nvPr/>
          </p:nvSpPr>
          <p:spPr>
            <a:xfrm>
              <a:off x="549697" y="5243402"/>
              <a:ext cx="8588069" cy="523241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algn="r" defTabSz="457200">
                <a:defRPr sz="2800" b="1">
                  <a:solidFill>
                    <a:schemeClr val="accent3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r>
                <a:rPr dirty="0"/>
                <a:t>Conférence Association étincelles </a:t>
              </a:r>
              <a:r>
                <a:rPr dirty="0">
                  <a:solidFill>
                    <a:schemeClr val="accent2"/>
                  </a:solidFill>
                </a:rPr>
                <a:t>3 nov. 2016</a:t>
              </a: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8651023" y="491099"/>
            <a:ext cx="6927164" cy="4092155"/>
            <a:chOff x="8651023" y="491099"/>
            <a:chExt cx="6927164" cy="4092155"/>
          </a:xfrm>
        </p:grpSpPr>
        <p:pic>
          <p:nvPicPr>
            <p:cNvPr id="512" name="Image 24" descr="Image 2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87448" y="1798521"/>
              <a:ext cx="5290739" cy="278473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13" name="Title 1"/>
            <p:cNvSpPr txBox="1"/>
            <p:nvPr/>
          </p:nvSpPr>
          <p:spPr>
            <a:xfrm>
              <a:off x="8651023" y="491099"/>
              <a:ext cx="4903788" cy="1336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 anchor="ctr">
              <a:spAutoFit/>
            </a:bodyPr>
            <a:lstStyle/>
            <a:p>
              <a:pPr algn="r" defTabSz="457200">
                <a:defRPr sz="4000" b="1">
                  <a:solidFill>
                    <a:schemeClr val="accent3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r>
                <a:t>Bélug</a:t>
              </a:r>
              <a:r>
                <a:rPr>
                  <a:solidFill>
                    <a:srgbClr val="F0D47F"/>
                  </a:solidFill>
                </a:rPr>
                <a:t> = étincelle </a:t>
              </a:r>
              <a:br>
                <a:rPr>
                  <a:solidFill>
                    <a:srgbClr val="F0D47F"/>
                  </a:solidFill>
                </a:rPr>
              </a:br>
              <a:r>
                <a:rPr>
                  <a:solidFill>
                    <a:srgbClr val="F0D47F"/>
                  </a:solidFill>
                </a:rPr>
                <a:t>en Provençal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Image 4" descr="Image 4"/>
          <p:cNvPicPr>
            <a:picLocks noChangeAspect="1"/>
          </p:cNvPicPr>
          <p:nvPr/>
        </p:nvPicPr>
        <p:blipFill>
          <a:blip r:embed="rId3">
            <a:extLst/>
          </a:blip>
          <a:srcRect t="23150" r="10808"/>
          <a:stretch>
            <a:fillRect/>
          </a:stretch>
        </p:blipFill>
        <p:spPr>
          <a:xfrm>
            <a:off x="5740083" y="3183888"/>
            <a:ext cx="10106343" cy="5820715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Titre 1"/>
          <p:cNvSpPr txBox="1"/>
          <p:nvPr/>
        </p:nvSpPr>
        <p:spPr>
          <a:xfrm rot="16200000">
            <a:off x="12080627" y="5191137"/>
            <a:ext cx="6445251" cy="78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36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Association étincelles</a:t>
            </a:r>
          </a:p>
        </p:txBody>
      </p:sp>
      <p:sp>
        <p:nvSpPr>
          <p:cNvPr id="518" name="Titre 1"/>
          <p:cNvSpPr txBox="1"/>
          <p:nvPr/>
        </p:nvSpPr>
        <p:spPr>
          <a:xfrm>
            <a:off x="11290300" y="9166944"/>
            <a:ext cx="4368802" cy="661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3200" i="1">
                <a:solidFill>
                  <a:srgbClr val="FFFFFF"/>
                </a:solidFill>
              </a:defRPr>
            </a:lvl1pPr>
          </a:lstStyle>
          <a:p>
            <a:r>
              <a:t>Facebook : Bélug</a:t>
            </a:r>
          </a:p>
        </p:txBody>
      </p:sp>
      <p:sp>
        <p:nvSpPr>
          <p:cNvPr id="519" name="Titre 1"/>
          <p:cNvSpPr txBox="1"/>
          <p:nvPr/>
        </p:nvSpPr>
        <p:spPr>
          <a:xfrm>
            <a:off x="13368337" y="210712"/>
            <a:ext cx="1314451" cy="64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Bilan</a:t>
            </a:r>
          </a:p>
        </p:txBody>
      </p:sp>
      <p:sp>
        <p:nvSpPr>
          <p:cNvPr id="520" name="Title 1"/>
          <p:cNvSpPr txBox="1"/>
          <p:nvPr/>
        </p:nvSpPr>
        <p:spPr>
          <a:xfrm>
            <a:off x="1433823" y="1033683"/>
            <a:ext cx="5360011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 defTabSz="457200">
              <a:defRPr sz="4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Animation d’une dynamique Régionale</a:t>
            </a:r>
            <a:endParaRPr sz="4200">
              <a:solidFill>
                <a:srgbClr val="EBEBEB"/>
              </a:solidFill>
            </a:endParaRPr>
          </a:p>
          <a:p>
            <a:pPr algn="r" defTabSz="457200">
              <a:defRPr sz="4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des porteurs de MLCC</a:t>
            </a:r>
          </a:p>
        </p:txBody>
      </p:sp>
      <p:pic>
        <p:nvPicPr>
          <p:cNvPr id="521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7723" y="6145344"/>
            <a:ext cx="6662756" cy="3750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90300" y="9208013"/>
            <a:ext cx="454025" cy="454026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Titre 1"/>
          <p:cNvSpPr txBox="1"/>
          <p:nvPr/>
        </p:nvSpPr>
        <p:spPr>
          <a:xfrm rot="16200000">
            <a:off x="-4043104" y="5229732"/>
            <a:ext cx="8997434" cy="72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32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M</a:t>
            </a:r>
            <a:r>
              <a:rPr dirty="0">
                <a:solidFill>
                  <a:srgbClr val="FF6600"/>
                </a:solidFill>
              </a:rPr>
              <a:t>onnaie </a:t>
            </a:r>
            <a:r>
              <a:rPr dirty="0"/>
              <a:t>L</a:t>
            </a:r>
            <a:r>
              <a:rPr dirty="0">
                <a:solidFill>
                  <a:srgbClr val="FF6600"/>
                </a:solidFill>
              </a:rPr>
              <a:t>ocale </a:t>
            </a:r>
            <a:r>
              <a:rPr dirty="0"/>
              <a:t>C</a:t>
            </a:r>
            <a:r>
              <a:rPr dirty="0">
                <a:solidFill>
                  <a:srgbClr val="FF6600"/>
                </a:solidFill>
              </a:rPr>
              <a:t>omplémentaire </a:t>
            </a:r>
            <a:r>
              <a:rPr dirty="0"/>
              <a:t>C</a:t>
            </a:r>
            <a:r>
              <a:rPr dirty="0">
                <a:solidFill>
                  <a:srgbClr val="FF6600"/>
                </a:solidFill>
              </a:rPr>
              <a:t>itoyenne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1" animBg="1" advAuto="0"/>
      <p:bldP spid="521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 3" descr="Imag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444465"/>
            <a:ext cx="15812018" cy="940444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Titre 1"/>
          <p:cNvSpPr txBox="1"/>
          <p:nvPr/>
        </p:nvSpPr>
        <p:spPr>
          <a:xfrm rot="16200000">
            <a:off x="-4043104" y="5229732"/>
            <a:ext cx="8997434" cy="72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32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</a:t>
            </a:r>
            <a:r>
              <a:rPr>
                <a:solidFill>
                  <a:srgbClr val="FF6600"/>
                </a:solidFill>
              </a:rPr>
              <a:t>onnaie </a:t>
            </a:r>
            <a:r>
              <a:t>L</a:t>
            </a:r>
            <a:r>
              <a:rPr>
                <a:solidFill>
                  <a:srgbClr val="FF6600"/>
                </a:solidFill>
              </a:rPr>
              <a:t>ocale </a:t>
            </a:r>
            <a:r>
              <a:t>C</a:t>
            </a:r>
            <a:r>
              <a:rPr>
                <a:solidFill>
                  <a:srgbClr val="FF6600"/>
                </a:solidFill>
              </a:rPr>
              <a:t>omplémentaire </a:t>
            </a:r>
            <a:r>
              <a:t>C</a:t>
            </a:r>
            <a:r>
              <a:rPr>
                <a:solidFill>
                  <a:srgbClr val="FF6600"/>
                </a:solidFill>
              </a:rPr>
              <a:t>itoyenne</a:t>
            </a:r>
          </a:p>
        </p:txBody>
      </p:sp>
      <p:sp>
        <p:nvSpPr>
          <p:cNvPr id="529" name="Titre 1"/>
          <p:cNvSpPr txBox="1"/>
          <p:nvPr/>
        </p:nvSpPr>
        <p:spPr>
          <a:xfrm rot="16200000">
            <a:off x="12080627" y="5547887"/>
            <a:ext cx="6445251" cy="78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36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Association étincelles</a:t>
            </a:r>
          </a:p>
        </p:txBody>
      </p:sp>
      <p:sp>
        <p:nvSpPr>
          <p:cNvPr id="530" name="Titre 1"/>
          <p:cNvSpPr txBox="1"/>
          <p:nvPr/>
        </p:nvSpPr>
        <p:spPr>
          <a:xfrm>
            <a:off x="11290300" y="9166944"/>
            <a:ext cx="4368802" cy="661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3200" i="1">
                <a:solidFill>
                  <a:srgbClr val="FFFFFF"/>
                </a:solidFill>
              </a:defRPr>
            </a:lvl1pPr>
          </a:lstStyle>
          <a:p>
            <a:r>
              <a:t>Facebook : Bélug</a:t>
            </a:r>
          </a:p>
        </p:txBody>
      </p:sp>
      <p:sp>
        <p:nvSpPr>
          <p:cNvPr id="531" name="Titre 1"/>
          <p:cNvSpPr txBox="1"/>
          <p:nvPr/>
        </p:nvSpPr>
        <p:spPr>
          <a:xfrm>
            <a:off x="13368337" y="210712"/>
            <a:ext cx="1314451" cy="64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Bilan</a:t>
            </a:r>
          </a:p>
        </p:txBody>
      </p:sp>
      <p:sp>
        <p:nvSpPr>
          <p:cNvPr id="532" name="Title 1"/>
          <p:cNvSpPr txBox="1"/>
          <p:nvPr/>
        </p:nvSpPr>
        <p:spPr>
          <a:xfrm>
            <a:off x="716037" y="432547"/>
            <a:ext cx="10013889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 defTabSz="457200">
              <a:defRPr sz="48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Utilisées à la Fête de Printemps 2017 et à d’autres évènements</a:t>
            </a:r>
          </a:p>
        </p:txBody>
      </p:sp>
      <p:pic>
        <p:nvPicPr>
          <p:cNvPr id="53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90300" y="9208013"/>
            <a:ext cx="454025" cy="454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itre 1"/>
          <p:cNvSpPr txBox="1"/>
          <p:nvPr/>
        </p:nvSpPr>
        <p:spPr>
          <a:xfrm>
            <a:off x="1296123" y="5156174"/>
            <a:ext cx="13380191" cy="182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9600"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Démocratie	</a:t>
            </a:r>
          </a:p>
        </p:txBody>
      </p:sp>
      <p:sp>
        <p:nvSpPr>
          <p:cNvPr id="538" name="Titre 1"/>
          <p:cNvSpPr txBox="1"/>
          <p:nvPr/>
        </p:nvSpPr>
        <p:spPr>
          <a:xfrm>
            <a:off x="141966" y="91737"/>
            <a:ext cx="9504982" cy="92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4400">
                <a:solidFill>
                  <a:srgbClr val="70A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Collectif DEMAIN Pays de Fayence</a:t>
            </a:r>
          </a:p>
        </p:txBody>
      </p:sp>
      <p:sp>
        <p:nvSpPr>
          <p:cNvPr id="539" name="Titre 1"/>
          <p:cNvSpPr txBox="1"/>
          <p:nvPr/>
        </p:nvSpPr>
        <p:spPr>
          <a:xfrm>
            <a:off x="13368337" y="-30588"/>
            <a:ext cx="1314451" cy="113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Bilan</a:t>
            </a:r>
            <a:endParaRPr sz="4600">
              <a:solidFill>
                <a:srgbClr val="FFFFFF"/>
              </a:solidFill>
            </a:endParaRPr>
          </a:p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2016</a:t>
            </a:r>
          </a:p>
        </p:txBody>
      </p:sp>
      <p:sp>
        <p:nvSpPr>
          <p:cNvPr id="540" name="Titre 1"/>
          <p:cNvSpPr txBox="1"/>
          <p:nvPr/>
        </p:nvSpPr>
        <p:spPr>
          <a:xfrm>
            <a:off x="5713986" y="1221964"/>
            <a:ext cx="9943183" cy="1003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1659539">
              <a:lnSpc>
                <a:spcPts val="9000"/>
              </a:lnSpc>
              <a:defRPr sz="3200">
                <a:solidFill>
                  <a:srgbClr val="FF6600"/>
                </a:solidFill>
              </a:defRPr>
            </a:lvl1pPr>
          </a:lstStyle>
          <a:p>
            <a:r>
              <a:t>La démocratie participative cela s’apprend</a:t>
            </a:r>
          </a:p>
        </p:txBody>
      </p:sp>
      <p:sp>
        <p:nvSpPr>
          <p:cNvPr id="541" name="Rectangle 18"/>
          <p:cNvSpPr txBox="1"/>
          <p:nvPr/>
        </p:nvSpPr>
        <p:spPr>
          <a:xfrm>
            <a:off x="4469522" y="6551783"/>
            <a:ext cx="10062679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4800"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Gouvernance &amp; Informations </a:t>
            </a:r>
          </a:p>
        </p:txBody>
      </p:sp>
      <p:sp>
        <p:nvSpPr>
          <p:cNvPr id="542" name="Titre 1"/>
          <p:cNvSpPr txBox="1"/>
          <p:nvPr/>
        </p:nvSpPr>
        <p:spPr>
          <a:xfrm>
            <a:off x="1082575" y="2357710"/>
            <a:ext cx="10784828" cy="321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… Informer</a:t>
            </a:r>
            <a:r>
              <a:rPr dirty="0" smtClean="0"/>
              <a:t>,</a:t>
            </a:r>
            <a:r>
              <a:rPr lang="fr-FR" dirty="0" smtClean="0"/>
              <a:t> Participer,</a:t>
            </a:r>
            <a:endParaRPr sz="4600" dirty="0">
              <a:solidFill>
                <a:srgbClr val="FFFFFF"/>
              </a:solidFill>
            </a:endParaRPr>
          </a:p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Écrire des articles !</a:t>
            </a:r>
            <a:endParaRPr sz="4600" dirty="0">
              <a:solidFill>
                <a:srgbClr val="FFFFFF"/>
              </a:solidFill>
            </a:endParaRPr>
          </a:p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Lobbying Citoyen …</a:t>
            </a:r>
          </a:p>
        </p:txBody>
      </p:sp>
      <p:sp>
        <p:nvSpPr>
          <p:cNvPr id="8" name="Titre 1"/>
          <p:cNvSpPr txBox="1"/>
          <p:nvPr/>
        </p:nvSpPr>
        <p:spPr>
          <a:xfrm>
            <a:off x="1082575" y="7618840"/>
            <a:ext cx="8204159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... des film-débats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3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" grpId="2" animBg="1" advAuto="0"/>
      <p:bldP spid="542" grpId="3" animBg="1" advAuto="0"/>
      <p:bldP spid="8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itre 1"/>
          <p:cNvSpPr txBox="1"/>
          <p:nvPr/>
        </p:nvSpPr>
        <p:spPr>
          <a:xfrm>
            <a:off x="330542" y="40742"/>
            <a:ext cx="13447823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FILM – DEBAT cinéma de Montauroux</a:t>
            </a:r>
          </a:p>
        </p:txBody>
      </p:sp>
      <p:sp>
        <p:nvSpPr>
          <p:cNvPr id="614" name="Titre 1"/>
          <p:cNvSpPr txBox="1"/>
          <p:nvPr/>
        </p:nvSpPr>
        <p:spPr>
          <a:xfrm>
            <a:off x="352018" y="1006267"/>
            <a:ext cx="14313590" cy="219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ctr" defTabSz="914400">
              <a:defRPr sz="6600">
                <a:solidFill>
                  <a:srgbClr val="CCFFC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En présence de Laure NOUAHLAT</a:t>
            </a:r>
            <a:endParaRPr sz="4600">
              <a:solidFill>
                <a:srgbClr val="FFFFFF"/>
              </a:solidFill>
            </a:endParaRPr>
          </a:p>
          <a:p>
            <a:pPr algn="ctr" defTabSz="914400">
              <a:defRPr sz="6600">
                <a:solidFill>
                  <a:srgbClr val="CCFFC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Co-réalisatrice ! Ce Vendredi 12 à 18h</a:t>
            </a:r>
          </a:p>
        </p:txBody>
      </p:sp>
      <p:pic>
        <p:nvPicPr>
          <p:cNvPr id="615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3944" y="3262083"/>
            <a:ext cx="12021278" cy="6520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re 1"/>
          <p:cNvSpPr txBox="1">
            <a:spLocks noGrp="1"/>
          </p:cNvSpPr>
          <p:nvPr>
            <p:ph type="ctrTitle"/>
          </p:nvPr>
        </p:nvSpPr>
        <p:spPr>
          <a:xfrm>
            <a:off x="1501140" y="2129138"/>
            <a:ext cx="11471059" cy="4896489"/>
          </a:xfrm>
          <a:prstGeom prst="rect">
            <a:avLst/>
          </a:prstGeom>
        </p:spPr>
        <p:txBody>
          <a:bodyPr/>
          <a:lstStyle/>
          <a:p>
            <a:r>
              <a:t>Suite au Film « DEMAIN »</a:t>
            </a:r>
          </a:p>
        </p:txBody>
      </p:sp>
      <p:sp>
        <p:nvSpPr>
          <p:cNvPr id="265" name="Sous-titre 2"/>
          <p:cNvSpPr txBox="1">
            <a:spLocks noGrp="1"/>
          </p:cNvSpPr>
          <p:nvPr>
            <p:ph type="subTitle" sz="quarter" idx="1"/>
          </p:nvPr>
        </p:nvSpPr>
        <p:spPr>
          <a:xfrm>
            <a:off x="1501140" y="7025623"/>
            <a:ext cx="11471059" cy="1266807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De Cyril DION et Mélanie LAURENT</a:t>
            </a:r>
          </a:p>
          <a:p>
            <a:pPr>
              <a:defRPr sz="2400"/>
            </a:pPr>
            <a:r>
              <a:t>Parcours des alternatives positives existantes</a:t>
            </a:r>
          </a:p>
        </p:txBody>
      </p:sp>
      <p:pic>
        <p:nvPicPr>
          <p:cNvPr id="266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4046" y="1846271"/>
            <a:ext cx="10807701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 4" descr="Image 4"/>
          <p:cNvPicPr>
            <a:picLocks noChangeAspect="1"/>
          </p:cNvPicPr>
          <p:nvPr/>
        </p:nvPicPr>
        <p:blipFill>
          <a:blip r:embed="rId3">
            <a:extLst/>
          </a:blip>
          <a:srcRect l="11636" t="12927" r="5987" b="11723"/>
          <a:stretch>
            <a:fillRect/>
          </a:stretch>
        </p:blipFill>
        <p:spPr>
          <a:xfrm rot="20730353">
            <a:off x="1238208" y="747383"/>
            <a:ext cx="5450795" cy="37445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68" name="Rectangle 5"/>
          <p:cNvSpPr txBox="1"/>
          <p:nvPr/>
        </p:nvSpPr>
        <p:spPr>
          <a:xfrm>
            <a:off x="3236542" y="8766386"/>
            <a:ext cx="5460033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400">
                <a:solidFill>
                  <a:srgbClr val="50B9C1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Présentation :</a:t>
            </a:r>
            <a:endParaRPr>
              <a:solidFill>
                <a:srgbClr val="FFFFFF"/>
              </a:solidFill>
            </a:endParaRPr>
          </a:p>
          <a:p>
            <a:pPr algn="r">
              <a:defRPr sz="2400">
                <a:solidFill>
                  <a:srgbClr val="50B9C1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collectif DEMAIN Pays de </a:t>
            </a:r>
            <a:r>
              <a:rPr sz="3200"/>
              <a:t>Fayence</a:t>
            </a:r>
          </a:p>
        </p:txBody>
      </p:sp>
      <p:sp>
        <p:nvSpPr>
          <p:cNvPr id="269" name="ZoneTexte 6"/>
          <p:cNvSpPr txBox="1"/>
          <p:nvPr/>
        </p:nvSpPr>
        <p:spPr>
          <a:xfrm rot="648629">
            <a:off x="9741106" y="7519572"/>
            <a:ext cx="5435216" cy="1777366"/>
          </a:xfrm>
          <a:prstGeom prst="rect">
            <a:avLst/>
          </a:prstGeom>
          <a:gradFill>
            <a:gsLst>
              <a:gs pos="0">
                <a:srgbClr val="EE8352"/>
              </a:gs>
              <a:gs pos="100000">
                <a:schemeClr val="accent2">
                  <a:lumOff val="-9882"/>
                </a:schemeClr>
              </a:gs>
            </a:gsLst>
            <a:lin ang="5400000"/>
          </a:gradFill>
          <a:ln cap="rnd">
            <a:solidFill>
              <a:schemeClr val="accent2"/>
            </a:solidFill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chemeClr val="accent5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Plus de 750 spectateurs sur le Pays de Fayence !</a:t>
            </a:r>
          </a:p>
        </p:txBody>
      </p:sp>
      <p:sp>
        <p:nvSpPr>
          <p:cNvPr id="270" name="Titre 1"/>
          <p:cNvSpPr txBox="1"/>
          <p:nvPr/>
        </p:nvSpPr>
        <p:spPr>
          <a:xfrm rot="20857386">
            <a:off x="-55916" y="3277444"/>
            <a:ext cx="2002715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defTabSz="457200">
              <a:defRPr sz="7200">
                <a:solidFill>
                  <a:srgbClr val="FF6600"/>
                </a:solidFill>
              </a:defRPr>
            </a:lvl1pPr>
          </a:lstStyle>
          <a:p>
            <a:r>
              <a:t>+ d’</a:t>
            </a:r>
          </a:p>
        </p:txBody>
      </p:sp>
      <p:sp>
        <p:nvSpPr>
          <p:cNvPr id="271" name="Sous-titre 2"/>
          <p:cNvSpPr txBox="1"/>
          <p:nvPr/>
        </p:nvSpPr>
        <p:spPr>
          <a:xfrm>
            <a:off x="787480" y="7899779"/>
            <a:ext cx="8150991" cy="130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457200">
              <a:spcBef>
                <a:spcPts val="1000"/>
              </a:spcBef>
              <a:defRPr sz="5400">
                <a:solidFill>
                  <a:srgbClr val="8AD0D6"/>
                </a:solidFill>
              </a:defRPr>
            </a:pPr>
            <a:r>
              <a:rPr dirty="0"/>
              <a:t>…depuis mars 2016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0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  <p:bldP spid="269" grpId="5" animBg="1" advAuto="0"/>
      <p:bldP spid="270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roupe"/>
          <p:cNvGrpSpPr/>
          <p:nvPr/>
        </p:nvGrpSpPr>
        <p:grpSpPr>
          <a:xfrm>
            <a:off x="1073857" y="5301941"/>
            <a:ext cx="14582429" cy="4687065"/>
            <a:chOff x="0" y="0"/>
            <a:chExt cx="14582428" cy="4687063"/>
          </a:xfrm>
        </p:grpSpPr>
        <p:pic>
          <p:nvPicPr>
            <p:cNvPr id="552" name="Image 10" descr="Image 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22" r="3884" b="32071"/>
            <a:stretch>
              <a:fillRect/>
            </a:stretch>
          </p:blipFill>
          <p:spPr>
            <a:xfrm>
              <a:off x="0" y="36286"/>
              <a:ext cx="8413547" cy="4648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3" name="Rectangle 1"/>
            <p:cNvSpPr txBox="1"/>
            <p:nvPr/>
          </p:nvSpPr>
          <p:spPr>
            <a:xfrm>
              <a:off x="8522409" y="0"/>
              <a:ext cx="4832528" cy="165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Le BLOG du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Pays de Fayence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de Pierre RATCLIFFE</a:t>
              </a:r>
            </a:p>
          </p:txBody>
        </p:sp>
        <p:sp>
          <p:nvSpPr>
            <p:cNvPr id="554" name="Rectangle 7"/>
            <p:cNvSpPr txBox="1"/>
            <p:nvPr/>
          </p:nvSpPr>
          <p:spPr>
            <a:xfrm rot="639822">
              <a:off x="9257858" y="3694692"/>
              <a:ext cx="4438919" cy="58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3200" b="1">
                  <a:solidFill>
                    <a:srgbClr val="FF0000"/>
                  </a:solidFill>
                </a:defRPr>
              </a:lvl1pPr>
            </a:lstStyle>
            <a:p>
              <a:r>
                <a:t>Abonnez-vous !</a:t>
              </a:r>
            </a:p>
          </p:txBody>
        </p:sp>
        <p:sp>
          <p:nvSpPr>
            <p:cNvPr id="555" name="Rectangle 11"/>
            <p:cNvSpPr txBox="1"/>
            <p:nvPr/>
          </p:nvSpPr>
          <p:spPr>
            <a:xfrm>
              <a:off x="7054607" y="2236439"/>
              <a:ext cx="7527822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>
                <a:defRPr sz="2400">
                  <a:solidFill>
                    <a:srgbClr val="FF6600"/>
                  </a:solidFill>
                </a:defRPr>
              </a:pPr>
              <a:r>
                <a:t>http://</a:t>
              </a:r>
              <a:r>
                <a:rPr sz="3000"/>
                <a:t>paysdefayence.blogspot</a:t>
              </a:r>
              <a:r>
                <a:rPr sz="2800"/>
                <a:t>.fr</a:t>
              </a:r>
            </a:p>
          </p:txBody>
        </p:sp>
        <p:sp>
          <p:nvSpPr>
            <p:cNvPr id="556" name="Rectangle 12"/>
            <p:cNvSpPr txBox="1"/>
            <p:nvPr/>
          </p:nvSpPr>
          <p:spPr>
            <a:xfrm rot="639822">
              <a:off x="10518534" y="3268541"/>
              <a:ext cx="3300493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3600" b="1">
                  <a:solidFill>
                    <a:srgbClr val="FF0000"/>
                  </a:solidFill>
                </a:defRPr>
              </a:lvl1pPr>
            </a:lstStyle>
            <a:p>
              <a:r>
                <a:t>Gratuit !</a:t>
              </a:r>
            </a:p>
          </p:txBody>
        </p:sp>
      </p:grpSp>
      <p:grpSp>
        <p:nvGrpSpPr>
          <p:cNvPr id="564" name="Groupe"/>
          <p:cNvGrpSpPr/>
          <p:nvPr/>
        </p:nvGrpSpPr>
        <p:grpSpPr>
          <a:xfrm>
            <a:off x="-153709" y="20954"/>
            <a:ext cx="14582504" cy="10064436"/>
            <a:chOff x="0" y="0"/>
            <a:chExt cx="14582502" cy="10064434"/>
          </a:xfrm>
        </p:grpSpPr>
        <p:sp>
          <p:nvSpPr>
            <p:cNvPr id="558" name="Titre 1"/>
            <p:cNvSpPr txBox="1"/>
            <p:nvPr/>
          </p:nvSpPr>
          <p:spPr>
            <a:xfrm rot="16200000">
              <a:off x="-4027167" y="4931518"/>
              <a:ext cx="9160084" cy="110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82974" tIns="82974" rIns="82974" bIns="82974" numCol="1" anchor="ctr">
              <a:spAutoFit/>
            </a:bodyPr>
            <a:lstStyle>
              <a:lvl1pPr algn="r" defTabSz="914400">
                <a:defRPr sz="5400">
                  <a:solidFill>
                    <a:schemeClr val="accent1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Démocratie</a:t>
              </a:r>
            </a:p>
          </p:txBody>
        </p:sp>
        <p:pic>
          <p:nvPicPr>
            <p:cNvPr id="559" name="Image 9" descr="Imag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01791" y="2083664"/>
              <a:ext cx="9480712" cy="2932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0" name="Rectangle 13"/>
            <p:cNvSpPr txBox="1"/>
            <p:nvPr/>
          </p:nvSpPr>
          <p:spPr>
            <a:xfrm>
              <a:off x="7301256" y="1171802"/>
              <a:ext cx="6337148" cy="612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www.nouveau-journal.org</a:t>
              </a:r>
            </a:p>
          </p:txBody>
        </p:sp>
        <p:sp>
          <p:nvSpPr>
            <p:cNvPr id="561" name="Rectangle 14"/>
            <p:cNvSpPr txBox="1"/>
            <p:nvPr/>
          </p:nvSpPr>
          <p:spPr>
            <a:xfrm>
              <a:off x="5101791" y="6064"/>
              <a:ext cx="7265150" cy="1196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Le </a:t>
              </a:r>
              <a:r>
                <a:rPr b="1" spc="300"/>
                <a:t>financement</a:t>
              </a:r>
              <a:r>
                <a:t> = </a:t>
              </a:r>
            </a:p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Uniquement vos adhésions !</a:t>
              </a:r>
            </a:p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Pas de Pub, pas de subventions</a:t>
              </a:r>
            </a:p>
          </p:txBody>
        </p:sp>
        <p:sp>
          <p:nvSpPr>
            <p:cNvPr id="562" name="Rectangle 15"/>
            <p:cNvSpPr txBox="1"/>
            <p:nvPr/>
          </p:nvSpPr>
          <p:spPr>
            <a:xfrm rot="639822">
              <a:off x="10365218" y="298657"/>
              <a:ext cx="3300493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400" b="1">
                  <a:solidFill>
                    <a:srgbClr val="FF0000"/>
                  </a:solidFill>
                </a:defRPr>
              </a:lvl1pPr>
            </a:lstStyle>
            <a:p>
              <a:r>
                <a:t>ADHÉREZ !</a:t>
              </a:r>
            </a:p>
          </p:txBody>
        </p:sp>
        <p:pic>
          <p:nvPicPr>
            <p:cNvPr id="563" name="Picture 11" descr="Picture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7565" y="0"/>
              <a:ext cx="3440607" cy="5016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5" name="Connecteur droit 17"/>
          <p:cNvSpPr/>
          <p:nvPr/>
        </p:nvSpPr>
        <p:spPr>
          <a:xfrm flipV="1">
            <a:off x="199583" y="5156944"/>
            <a:ext cx="15326534" cy="17997"/>
          </a:xfrm>
          <a:prstGeom prst="line">
            <a:avLst/>
          </a:prstGeom>
          <a:ln w="57150" cap="rnd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6" name="Titre 1"/>
          <p:cNvSpPr txBox="1"/>
          <p:nvPr/>
        </p:nvSpPr>
        <p:spPr>
          <a:xfrm rot="16200000">
            <a:off x="12948543" y="2069862"/>
            <a:ext cx="4584544" cy="9279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4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Partenaires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3" animBg="1" advAuto="0"/>
      <p:bldP spid="564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 16" descr="Image 16"/>
          <p:cNvPicPr>
            <a:picLocks noChangeAspect="1"/>
          </p:cNvPicPr>
          <p:nvPr/>
        </p:nvPicPr>
        <p:blipFill>
          <a:blip r:embed="rId2">
            <a:extLst/>
          </a:blip>
          <a:srcRect t="5065" b="5315"/>
          <a:stretch>
            <a:fillRect/>
          </a:stretch>
        </p:blipFill>
        <p:spPr>
          <a:xfrm>
            <a:off x="1746031" y="2990005"/>
            <a:ext cx="5574008" cy="3744057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Titre 1"/>
          <p:cNvSpPr txBox="1"/>
          <p:nvPr/>
        </p:nvSpPr>
        <p:spPr>
          <a:xfrm>
            <a:off x="1296123" y="5156174"/>
            <a:ext cx="13380191" cy="182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9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Éveil</a:t>
            </a:r>
            <a:r>
              <a:rPr dirty="0">
                <a:solidFill>
                  <a:schemeClr val="accent1"/>
                </a:solidFill>
              </a:rPr>
              <a:t> - Éducation 	</a:t>
            </a:r>
          </a:p>
        </p:txBody>
      </p:sp>
      <p:sp>
        <p:nvSpPr>
          <p:cNvPr id="570" name="Titre 1"/>
          <p:cNvSpPr txBox="1"/>
          <p:nvPr/>
        </p:nvSpPr>
        <p:spPr>
          <a:xfrm>
            <a:off x="141966" y="91737"/>
            <a:ext cx="9504982" cy="92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4400">
                <a:solidFill>
                  <a:srgbClr val="70A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Collectif DEMAIN Pays de Fayence</a:t>
            </a:r>
          </a:p>
        </p:txBody>
      </p:sp>
      <p:sp>
        <p:nvSpPr>
          <p:cNvPr id="571" name="Titre 1"/>
          <p:cNvSpPr txBox="1"/>
          <p:nvPr/>
        </p:nvSpPr>
        <p:spPr>
          <a:xfrm>
            <a:off x="13368337" y="235759"/>
            <a:ext cx="1314451" cy="59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smtClean="0"/>
              <a:t>bilan</a:t>
            </a:r>
            <a:endParaRPr dirty="0"/>
          </a:p>
        </p:txBody>
      </p:sp>
      <p:sp>
        <p:nvSpPr>
          <p:cNvPr id="577" name="Titre 1"/>
          <p:cNvSpPr txBox="1"/>
          <p:nvPr/>
        </p:nvSpPr>
        <p:spPr>
          <a:xfrm>
            <a:off x="936835" y="1101683"/>
            <a:ext cx="10784828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… Les préparer à l’avenir !</a:t>
            </a:r>
          </a:p>
        </p:txBody>
      </p:sp>
      <p:sp>
        <p:nvSpPr>
          <p:cNvPr id="12" name="Titre 1"/>
          <p:cNvSpPr txBox="1"/>
          <p:nvPr/>
        </p:nvSpPr>
        <p:spPr>
          <a:xfrm>
            <a:off x="2021653" y="6575689"/>
            <a:ext cx="5713238" cy="164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9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smtClean="0">
                <a:solidFill>
                  <a:schemeClr val="accent1"/>
                </a:solidFill>
              </a:rPr>
              <a:t> </a:t>
            </a:r>
            <a:r>
              <a:rPr dirty="0">
                <a:solidFill>
                  <a:schemeClr val="accent1"/>
                </a:solidFill>
              </a:rPr>
              <a:t>Santé 	</a:t>
            </a:r>
          </a:p>
        </p:txBody>
      </p:sp>
      <p:sp>
        <p:nvSpPr>
          <p:cNvPr id="13" name="Titre 1"/>
          <p:cNvSpPr txBox="1"/>
          <p:nvPr/>
        </p:nvSpPr>
        <p:spPr>
          <a:xfrm>
            <a:off x="9097236" y="6676414"/>
            <a:ext cx="5363005" cy="155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80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Bien-être</a:t>
            </a:r>
          </a:p>
        </p:txBody>
      </p:sp>
      <p:sp>
        <p:nvSpPr>
          <p:cNvPr id="14" name="Titre 1"/>
          <p:cNvSpPr txBox="1"/>
          <p:nvPr/>
        </p:nvSpPr>
        <p:spPr>
          <a:xfrm>
            <a:off x="993911" y="1934297"/>
            <a:ext cx="10784828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… </a:t>
            </a:r>
            <a:r>
              <a:rPr dirty="0" smtClean="0"/>
              <a:t>Se</a:t>
            </a:r>
            <a:r>
              <a:rPr lang="fr-FR" dirty="0" smtClean="0"/>
              <a:t> </a:t>
            </a:r>
            <a:r>
              <a:rPr dirty="0" smtClean="0"/>
              <a:t> </a:t>
            </a:r>
            <a:r>
              <a:rPr dirty="0"/>
              <a:t>préparer à l’avenir !</a:t>
            </a:r>
          </a:p>
        </p:txBody>
      </p:sp>
      <p:sp>
        <p:nvSpPr>
          <p:cNvPr id="15" name="Titre 1"/>
          <p:cNvSpPr txBox="1"/>
          <p:nvPr/>
        </p:nvSpPr>
        <p:spPr>
          <a:xfrm>
            <a:off x="4109801" y="8079346"/>
            <a:ext cx="7919341" cy="139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82974" tIns="82974" rIns="82974" bIns="82974" anchor="ctr">
            <a:spAutoFit/>
          </a:bodyPr>
          <a:lstStyle>
            <a:lvl1pPr algn="r" defTabSz="914400">
              <a:defRPr sz="80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fr-FR" dirty="0" smtClean="0"/>
              <a:t>Communication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3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  <p:bldP spid="577" grpId="3" animBg="1" advAuto="0"/>
      <p:bldP spid="12" grpId="0" animBg="1"/>
      <p:bldP spid="13" grpId="0" animBg="1"/>
      <p:bldP spid="14" grpId="0" animBg="1" advAuto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itre 1"/>
          <p:cNvSpPr txBox="1"/>
          <p:nvPr/>
        </p:nvSpPr>
        <p:spPr>
          <a:xfrm>
            <a:off x="386811" y="4475711"/>
            <a:ext cx="13026219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... Et plein de choses encore ;-)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itre 1"/>
          <p:cNvSpPr txBox="1"/>
          <p:nvPr/>
        </p:nvSpPr>
        <p:spPr>
          <a:xfrm>
            <a:off x="386811" y="40742"/>
            <a:ext cx="13026219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... Création d’un atelier Collapsologie</a:t>
            </a:r>
          </a:p>
        </p:txBody>
      </p:sp>
      <p:sp>
        <p:nvSpPr>
          <p:cNvPr id="597" name="Titre 1"/>
          <p:cNvSpPr txBox="1"/>
          <p:nvPr/>
        </p:nvSpPr>
        <p:spPr>
          <a:xfrm>
            <a:off x="386812" y="1927945"/>
            <a:ext cx="14313590" cy="219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6600">
                <a:solidFill>
                  <a:srgbClr val="CCFFC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Comment ADAPTER le Pays de Fayence aux dérèglements climatiques</a:t>
            </a:r>
          </a:p>
        </p:txBody>
      </p:sp>
      <p:pic>
        <p:nvPicPr>
          <p:cNvPr id="598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6025" y="4243387"/>
            <a:ext cx="8280400" cy="584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884" y="4241505"/>
            <a:ext cx="5588980" cy="5843883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Titre 1"/>
          <p:cNvSpPr txBox="1"/>
          <p:nvPr/>
        </p:nvSpPr>
        <p:spPr>
          <a:xfrm>
            <a:off x="9033084" y="4406889"/>
            <a:ext cx="5441160" cy="219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ct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Participation </a:t>
            </a:r>
            <a:endParaRPr sz="4600">
              <a:solidFill>
                <a:srgbClr val="FFFFFF"/>
              </a:solidFill>
            </a:endParaRPr>
          </a:p>
          <a:p>
            <a:pPr algn="ct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au magazine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9" presetClass="entr" fill="hold" grpId="4" nodeType="afterEffect">
                                  <p:stCondLst>
                                    <p:cond delay="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ntr" presetSubtype="4" fill="hold" grpId="5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2" animBg="1" advAuto="0"/>
      <p:bldP spid="598" grpId="4" animBg="1" advAuto="0"/>
      <p:bldP spid="600" grpId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itre 1"/>
          <p:cNvSpPr txBox="1"/>
          <p:nvPr/>
        </p:nvSpPr>
        <p:spPr>
          <a:xfrm>
            <a:off x="643687" y="1623874"/>
            <a:ext cx="7724235" cy="524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1</a:t>
            </a:r>
            <a:r>
              <a:rPr baseline="30000" dirty="0"/>
              <a:t>ère</a:t>
            </a:r>
            <a:r>
              <a:rPr dirty="0"/>
              <a:t> FETE de PRINTEMPS </a:t>
            </a:r>
          </a:p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2017</a:t>
            </a:r>
            <a:endParaRPr sz="4600" dirty="0">
              <a:solidFill>
                <a:srgbClr val="FFFFFF"/>
              </a:solidFill>
            </a:endParaRPr>
          </a:p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2</a:t>
            </a:r>
            <a:r>
              <a:rPr baseline="30000" dirty="0"/>
              <a:t>e</a:t>
            </a:r>
            <a:r>
              <a:rPr dirty="0"/>
              <a:t> FETE </a:t>
            </a:r>
            <a:r>
              <a:rPr lang="fr-FR" dirty="0" smtClean="0"/>
              <a:t>en</a:t>
            </a:r>
            <a:endParaRPr sz="4600" dirty="0">
              <a:solidFill>
                <a:srgbClr val="FFFFFF"/>
              </a:solidFill>
            </a:endParaRPr>
          </a:p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2018</a:t>
            </a:r>
          </a:p>
        </p:txBody>
      </p:sp>
      <p:pic>
        <p:nvPicPr>
          <p:cNvPr id="603" name="Image 5" descr="Imag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7187" y="0"/>
            <a:ext cx="7136270" cy="1008538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re 1"/>
          <p:cNvSpPr txBox="1"/>
          <p:nvPr/>
        </p:nvSpPr>
        <p:spPr>
          <a:xfrm rot="20505674">
            <a:off x="643687" y="6643829"/>
            <a:ext cx="6405241" cy="2198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82974" tIns="82974" rIns="82974" bIns="82974" anchor="ctr">
            <a:spAutoFit/>
          </a:bodyPr>
          <a:lstStyle/>
          <a:p>
            <a:pPr algn="ct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lang="fr-FR" dirty="0" smtClean="0">
                <a:solidFill>
                  <a:schemeClr val="accent2"/>
                </a:solidFill>
              </a:rPr>
              <a:t>2200 à 2500 personnes</a:t>
            </a:r>
            <a:endParaRPr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1" animBg="1" advAuto="0"/>
      <p:bldP spid="4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itre 1"/>
          <p:cNvSpPr txBox="1"/>
          <p:nvPr/>
        </p:nvSpPr>
        <p:spPr>
          <a:xfrm>
            <a:off x="400130" y="40742"/>
            <a:ext cx="13447823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FETE de PRINTEMPS à Montauroux</a:t>
            </a:r>
          </a:p>
        </p:txBody>
      </p:sp>
      <p:sp>
        <p:nvSpPr>
          <p:cNvPr id="606" name="Titre 1"/>
          <p:cNvSpPr txBox="1"/>
          <p:nvPr/>
        </p:nvSpPr>
        <p:spPr>
          <a:xfrm>
            <a:off x="8802843" y="1872895"/>
            <a:ext cx="6576038" cy="374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6000">
                <a:solidFill>
                  <a:srgbClr val="CCFFC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À coté du Collège</a:t>
            </a:r>
            <a:endParaRPr sz="4600">
              <a:solidFill>
                <a:srgbClr val="FFFFFF"/>
              </a:solidFill>
            </a:endParaRPr>
          </a:p>
          <a:p>
            <a:pPr algn="r" defTabSz="914400">
              <a:defRPr sz="6000">
                <a:solidFill>
                  <a:srgbClr val="CCFFC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Dimanche 28 avril de 10h à 18h</a:t>
            </a:r>
            <a:endParaRPr sz="4600">
              <a:solidFill>
                <a:srgbClr val="FFFFFF"/>
              </a:solidFill>
            </a:endParaRPr>
          </a:p>
          <a:p>
            <a:pPr algn="r" defTabSz="914400">
              <a:defRPr sz="5400">
                <a:solidFill>
                  <a:srgbClr val="ED5654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Nombreux STANDS</a:t>
            </a:r>
          </a:p>
        </p:txBody>
      </p:sp>
      <p:pic>
        <p:nvPicPr>
          <p:cNvPr id="607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207" y="1228643"/>
            <a:ext cx="7620531" cy="84420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er 1"/>
          <p:cNvGrpSpPr/>
          <p:nvPr/>
        </p:nvGrpSpPr>
        <p:grpSpPr>
          <a:xfrm>
            <a:off x="8733255" y="5640427"/>
            <a:ext cx="6485310" cy="3983182"/>
            <a:chOff x="8733255" y="5640427"/>
            <a:chExt cx="6485310" cy="3983182"/>
          </a:xfrm>
        </p:grpSpPr>
        <p:pic>
          <p:nvPicPr>
            <p:cNvPr id="608" name="Image 3" descr="Imag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33255" y="5640427"/>
              <a:ext cx="6485310" cy="2547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9" name="Image 4" descr="Imag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33256" y="8898835"/>
              <a:ext cx="6485309" cy="72477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0" name="ZoneTexte 7"/>
            <p:cNvSpPr txBox="1"/>
            <p:nvPr/>
          </p:nvSpPr>
          <p:spPr>
            <a:xfrm>
              <a:off x="8733255" y="8173573"/>
              <a:ext cx="6485310" cy="675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3800">
                  <a:solidFill>
                    <a:srgbClr val="ED5654"/>
                  </a:solidFill>
                </a:defRPr>
              </a:lvl1pPr>
            </a:lstStyle>
            <a:p>
              <a:r>
                <a:t>Gratuit : Participation libre</a:t>
              </a:r>
            </a:p>
          </p:txBody>
        </p:sp>
      </p:grpSp>
      <p:sp>
        <p:nvSpPr>
          <p:cNvPr id="611" name="Titre 1"/>
          <p:cNvSpPr txBox="1"/>
          <p:nvPr/>
        </p:nvSpPr>
        <p:spPr>
          <a:xfrm>
            <a:off x="8507097" y="875757"/>
            <a:ext cx="5271269" cy="11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2019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2" animBg="1" advAuto="0"/>
      <p:bldP spid="611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tre 1"/>
          <p:cNvSpPr txBox="1"/>
          <p:nvPr/>
        </p:nvSpPr>
        <p:spPr>
          <a:xfrm>
            <a:off x="322524" y="28069"/>
            <a:ext cx="13243570" cy="184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5400">
                <a:solidFill>
                  <a:schemeClr val="accent2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Des petit flyers sont disponibles à la sortie pour garder le contact</a:t>
            </a:r>
          </a:p>
        </p:txBody>
      </p:sp>
      <p:sp>
        <p:nvSpPr>
          <p:cNvPr id="618" name="ZoneTexte 5"/>
          <p:cNvSpPr txBox="1"/>
          <p:nvPr/>
        </p:nvSpPr>
        <p:spPr>
          <a:xfrm>
            <a:off x="1841165" y="8952802"/>
            <a:ext cx="12661518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>
                <a:solidFill>
                  <a:srgbClr val="A6CDBC"/>
                </a:solidFill>
              </a:defRPr>
            </a:pPr>
            <a:r>
              <a:t>Retrouvez-nous aussi sur le site </a:t>
            </a:r>
            <a:r>
              <a:rPr u="sng">
                <a:solidFill>
                  <a:srgbClr val="FFFFFF"/>
                </a:solidFill>
              </a:rPr>
              <a:t>demainpaysdefayence.com</a:t>
            </a:r>
          </a:p>
        </p:txBody>
      </p:sp>
      <p:pic>
        <p:nvPicPr>
          <p:cNvPr id="620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1459" y="2419282"/>
            <a:ext cx="9030909" cy="502580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Titre 1"/>
          <p:cNvSpPr txBox="1"/>
          <p:nvPr/>
        </p:nvSpPr>
        <p:spPr>
          <a:xfrm>
            <a:off x="2206238" y="1893884"/>
            <a:ext cx="3225222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Le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463629" y="5203465"/>
            <a:ext cx="5088779" cy="3685860"/>
            <a:chOff x="463629" y="5203465"/>
            <a:chExt cx="5088779" cy="3685860"/>
          </a:xfrm>
        </p:grpSpPr>
        <p:pic>
          <p:nvPicPr>
            <p:cNvPr id="619" name="Image 1" descr="Imag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94807" y="7403424"/>
              <a:ext cx="3657601" cy="14859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22" name="Titre 1"/>
            <p:cNvSpPr txBox="1"/>
            <p:nvPr/>
          </p:nvSpPr>
          <p:spPr>
            <a:xfrm>
              <a:off x="463629" y="5203465"/>
              <a:ext cx="4918464" cy="21979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82974" tIns="82974" rIns="82974" bIns="82974" anchor="ctr">
              <a:spAutoFit/>
            </a:bodyPr>
            <a:lstStyle>
              <a:lvl1pPr algn="r" defTabSz="914400">
                <a:defRPr sz="6600">
                  <a:solidFill>
                    <a:schemeClr val="accent3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Fontastique"/>
                  <a:ea typeface="Fontastique"/>
                  <a:cs typeface="Fontastique"/>
                  <a:sym typeface="Fontastique"/>
                </a:defRPr>
              </a:lvl1pPr>
            </a:lstStyle>
            <a:p>
              <a:r>
                <a:rPr dirty="0"/>
                <a:t>et l’association</a:t>
              </a:r>
            </a:p>
          </p:txBody>
        </p:sp>
      </p:grpSp>
      <p:sp>
        <p:nvSpPr>
          <p:cNvPr id="623" name="Titre 1"/>
          <p:cNvSpPr txBox="1"/>
          <p:nvPr/>
        </p:nvSpPr>
        <p:spPr>
          <a:xfrm>
            <a:off x="6379155" y="7600585"/>
            <a:ext cx="8204160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… vous remercient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5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7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" grpId="7" animBg="1" advAuto="0"/>
      <p:bldP spid="623" grpId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itre 1"/>
          <p:cNvSpPr txBox="1"/>
          <p:nvPr/>
        </p:nvSpPr>
        <p:spPr>
          <a:xfrm>
            <a:off x="2546700" y="6059954"/>
            <a:ext cx="7858395" cy="445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5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Martine et </a:t>
            </a:r>
            <a:endParaRPr sz="4600">
              <a:solidFill>
                <a:srgbClr val="FFFFFF"/>
              </a:solidFill>
            </a:endParaRPr>
          </a:p>
          <a:p>
            <a:pPr algn="r" defTabSz="914400">
              <a:defRPr sz="5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Jean-Claude </a:t>
            </a:r>
            <a:endParaRPr sz="4600">
              <a:solidFill>
                <a:srgbClr val="FFFFFF"/>
              </a:solidFill>
            </a:endParaRPr>
          </a:p>
          <a:p>
            <a:pPr algn="r" defTabSz="914400">
              <a:defRPr sz="5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Mensch Maire</a:t>
            </a:r>
            <a:endParaRPr sz="4600">
              <a:solidFill>
                <a:srgbClr val="FFFFFF"/>
              </a:solidFill>
            </a:endParaRPr>
          </a:p>
          <a:p>
            <a:pPr algn="r" defTabSz="914400">
              <a:defRPr sz="5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d’</a:t>
            </a:r>
            <a:r>
              <a:rPr b="1"/>
              <a:t>UNGERSHEIM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r" defTabSz="914400">
              <a:defRPr sz="54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</a:t>
            </a:r>
          </a:p>
        </p:txBody>
      </p:sp>
      <p:sp>
        <p:nvSpPr>
          <p:cNvPr id="545" name="Titre 1"/>
          <p:cNvSpPr txBox="1"/>
          <p:nvPr/>
        </p:nvSpPr>
        <p:spPr>
          <a:xfrm>
            <a:off x="4783882" y="1072250"/>
            <a:ext cx="3532455" cy="245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4400">
                <a:solidFill>
                  <a:srgbClr val="C3DED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QU’EST-CE QU’ON ATTEND ?</a:t>
            </a:r>
          </a:p>
        </p:txBody>
      </p:sp>
      <p:pic>
        <p:nvPicPr>
          <p:cNvPr id="546" name="Image 7" descr="Image 7"/>
          <p:cNvPicPr>
            <a:picLocks noChangeAspect="1"/>
          </p:cNvPicPr>
          <p:nvPr/>
        </p:nvPicPr>
        <p:blipFill>
          <a:blip r:embed="rId2">
            <a:extLst/>
          </a:blip>
          <a:srcRect l="16067" r="19683"/>
          <a:stretch>
            <a:fillRect/>
          </a:stretch>
        </p:blipFill>
        <p:spPr>
          <a:xfrm>
            <a:off x="10647666" y="0"/>
            <a:ext cx="4535975" cy="1008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Image 18" descr="Imag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811" y="1299205"/>
            <a:ext cx="4397070" cy="6604777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ZoneTexte 9"/>
          <p:cNvSpPr txBox="1"/>
          <p:nvPr/>
        </p:nvSpPr>
        <p:spPr>
          <a:xfrm>
            <a:off x="4862036" y="3541724"/>
            <a:ext cx="554306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 b="1" i="1">
                <a:solidFill>
                  <a:srgbClr val="E1EEE9"/>
                </a:solidFill>
              </a:defRPr>
            </a:lvl1pPr>
          </a:lstStyle>
          <a:p>
            <a:r>
              <a:t>Film de Marie-Monique ROBIN</a:t>
            </a:r>
          </a:p>
        </p:txBody>
      </p:sp>
      <p:sp>
        <p:nvSpPr>
          <p:cNvPr id="550" name="Titre 1"/>
          <p:cNvSpPr txBox="1"/>
          <p:nvPr/>
        </p:nvSpPr>
        <p:spPr>
          <a:xfrm>
            <a:off x="386812" y="40742"/>
            <a:ext cx="8204159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... des film-débats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grpId="3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00"/>
                            </p:stCondLst>
                            <p:childTnLst>
                              <p:par>
                                <p:cTn id="15" presetID="2" presetClass="entr" presetSubtype="8" fill="hold" grpId="4" nodeType="afterEffect">
                                  <p:stCondLst>
                                    <p:cond delay="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4" animBg="1" advAuto="0"/>
      <p:bldP spid="546" grpId="3" animBg="1" advAuto="0"/>
      <p:bldP spid="550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re 1"/>
          <p:cNvSpPr txBox="1"/>
          <p:nvPr/>
        </p:nvSpPr>
        <p:spPr>
          <a:xfrm rot="16200000">
            <a:off x="-2704825" y="2815010"/>
            <a:ext cx="6364280" cy="8898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42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Production d’énergie</a:t>
            </a:r>
          </a:p>
        </p:txBody>
      </p:sp>
      <p:sp>
        <p:nvSpPr>
          <p:cNvPr id="420" name="Titre 1"/>
          <p:cNvSpPr txBox="1"/>
          <p:nvPr/>
        </p:nvSpPr>
        <p:spPr>
          <a:xfrm rot="16200000">
            <a:off x="11543640" y="3311469"/>
            <a:ext cx="7067758" cy="9279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4400">
                <a:solidFill>
                  <a:schemeClr val="accent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Projet en attente</a:t>
            </a:r>
          </a:p>
        </p:txBody>
      </p:sp>
      <p:sp>
        <p:nvSpPr>
          <p:cNvPr id="421" name="Titre 1"/>
          <p:cNvSpPr txBox="1"/>
          <p:nvPr/>
        </p:nvSpPr>
        <p:spPr>
          <a:xfrm>
            <a:off x="13368337" y="210712"/>
            <a:ext cx="1314451" cy="64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Bilan</a:t>
            </a:r>
          </a:p>
        </p:txBody>
      </p:sp>
      <p:sp>
        <p:nvSpPr>
          <p:cNvPr id="422" name="Rectangle 1"/>
          <p:cNvSpPr txBox="1"/>
          <p:nvPr/>
        </p:nvSpPr>
        <p:spPr>
          <a:xfrm>
            <a:off x="866775" y="221776"/>
            <a:ext cx="13379450" cy="902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800" tIns="82800" rIns="82800" bIns="82800" anchor="ctr">
            <a:spAutoFit/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4800">
                <a:solidFill>
                  <a:schemeClr val="accent3"/>
                </a:solidFill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t>Etude pour une unité de méthanisation</a:t>
            </a:r>
          </a:p>
        </p:txBody>
      </p:sp>
      <p:sp>
        <p:nvSpPr>
          <p:cNvPr id="423" name="Rectangle 2"/>
          <p:cNvSpPr txBox="1"/>
          <p:nvPr/>
        </p:nvSpPr>
        <p:spPr>
          <a:xfrm>
            <a:off x="83022" y="1562734"/>
            <a:ext cx="738664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600">
                <a:solidFill>
                  <a:srgbClr val="FFFFFF"/>
                </a:solidFill>
              </a:defRPr>
            </a:lvl1pPr>
          </a:lstStyle>
          <a:p>
            <a:r>
              <a:t>Le pouvoir méthanogène</a:t>
            </a:r>
          </a:p>
        </p:txBody>
      </p:sp>
      <p:grpSp>
        <p:nvGrpSpPr>
          <p:cNvPr id="441" name="Groupe"/>
          <p:cNvGrpSpPr/>
          <p:nvPr/>
        </p:nvGrpSpPr>
        <p:grpSpPr>
          <a:xfrm>
            <a:off x="7037388" y="2882900"/>
            <a:ext cx="8159501" cy="6216615"/>
            <a:chOff x="0" y="0"/>
            <a:chExt cx="8159500" cy="6216614"/>
          </a:xfrm>
        </p:grpSpPr>
        <p:grpSp>
          <p:nvGrpSpPr>
            <p:cNvPr id="426" name="Group 20"/>
            <p:cNvGrpSpPr/>
            <p:nvPr/>
          </p:nvGrpSpPr>
          <p:grpSpPr>
            <a:xfrm>
              <a:off x="511174" y="0"/>
              <a:ext cx="2878139" cy="2733676"/>
              <a:chOff x="0" y="0"/>
              <a:chExt cx="2878137" cy="2733675"/>
            </a:xfrm>
          </p:grpSpPr>
          <p:pic>
            <p:nvPicPr>
              <p:cNvPr id="424" name="Picture 21" descr="Picture 2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-1" y="0"/>
                <a:ext cx="2878139" cy="2733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425" name="Rectangle 22"/>
              <p:cNvSpPr txBox="1"/>
              <p:nvPr/>
            </p:nvSpPr>
            <p:spPr>
              <a:xfrm>
                <a:off x="541337" y="792162"/>
                <a:ext cx="1727200" cy="1080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tabLst>
                    <a:tab pos="723900" algn="l"/>
                    <a:tab pos="1447800" algn="l"/>
                  </a:tabLst>
                  <a:defRPr sz="3200" b="1"/>
                </a:lvl1pPr>
              </a:lstStyle>
              <a:p>
                <a:r>
                  <a:t>7 500 tonnes</a:t>
                </a:r>
              </a:p>
            </p:txBody>
          </p:sp>
        </p:grpSp>
        <p:grpSp>
          <p:nvGrpSpPr>
            <p:cNvPr id="429" name="AutoShape 23"/>
            <p:cNvGrpSpPr/>
            <p:nvPr/>
          </p:nvGrpSpPr>
          <p:grpSpPr>
            <a:xfrm>
              <a:off x="2779711" y="792162"/>
              <a:ext cx="2698751" cy="1150938"/>
              <a:chOff x="0" y="0"/>
              <a:chExt cx="2698750" cy="1150937"/>
            </a:xfrm>
          </p:grpSpPr>
          <p:sp>
            <p:nvSpPr>
              <p:cNvPr id="427" name="Flèche"/>
              <p:cNvSpPr/>
              <p:nvPr/>
            </p:nvSpPr>
            <p:spPr>
              <a:xfrm>
                <a:off x="0" y="0"/>
                <a:ext cx="2698750" cy="1150938"/>
              </a:xfrm>
              <a:prstGeom prst="rightArrow">
                <a:avLst>
                  <a:gd name="adj1" fmla="val 50000"/>
                  <a:gd name="adj2" fmla="val 58621"/>
                </a:avLst>
              </a:prstGeom>
              <a:solidFill>
                <a:schemeClr val="accent2"/>
              </a:solidFill>
              <a:ln w="2844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8" name="Energie Primaire"/>
              <p:cNvSpPr txBox="1"/>
              <p:nvPr/>
            </p:nvSpPr>
            <p:spPr>
              <a:xfrm>
                <a:off x="-1" y="378068"/>
                <a:ext cx="2361407" cy="39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ctr">
                <a:spAutoFit/>
              </a:bodyPr>
              <a:lstStyle>
                <a:lvl1pPr algn="ctr">
                  <a:tabLst>
                    <a:tab pos="723900" algn="l"/>
                    <a:tab pos="1447800" algn="l"/>
                    <a:tab pos="2171700" algn="l"/>
                  </a:tabLst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Energie Primaire</a:t>
                </a:r>
              </a:p>
            </p:txBody>
          </p:sp>
        </p:grpSp>
        <p:sp>
          <p:nvSpPr>
            <p:cNvPr id="430" name="Rectangle 24"/>
            <p:cNvSpPr txBox="1"/>
            <p:nvPr/>
          </p:nvSpPr>
          <p:spPr>
            <a:xfrm>
              <a:off x="5053012" y="712787"/>
              <a:ext cx="2592388" cy="1321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ctr">
                <a:tabLst>
                  <a:tab pos="723900" algn="l"/>
                  <a:tab pos="1447800" algn="l"/>
                  <a:tab pos="2171700" algn="l"/>
                </a:tabLst>
                <a:defRPr sz="2400" b="1">
                  <a:solidFill>
                    <a:srgbClr val="FFFFFF"/>
                  </a:solidFill>
                </a:defRPr>
              </a:pPr>
              <a:r>
                <a:t>3 000 MWh/an</a:t>
              </a:r>
            </a:p>
            <a:p>
              <a:pPr algn="ctr">
                <a:tabLst>
                  <a:tab pos="723900" algn="l"/>
                  <a:tab pos="1447800" algn="l"/>
                  <a:tab pos="2171700" algn="l"/>
                </a:tabLst>
                <a:defRPr sz="2400" b="1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tabLst>
                  <a:tab pos="723900" algn="l"/>
                  <a:tab pos="1447800" algn="l"/>
                  <a:tab pos="2171700" algn="l"/>
                </a:tabLst>
                <a:defRPr sz="2400" b="1">
                  <a:solidFill>
                    <a:srgbClr val="FFFFFF"/>
                  </a:solidFill>
                </a:defRPr>
              </a:pPr>
              <a:r>
                <a:t>250 foyers</a:t>
              </a:r>
            </a:p>
          </p:txBody>
        </p:sp>
        <p:grpSp>
          <p:nvGrpSpPr>
            <p:cNvPr id="433" name="Group 24"/>
            <p:cNvGrpSpPr/>
            <p:nvPr/>
          </p:nvGrpSpPr>
          <p:grpSpPr>
            <a:xfrm>
              <a:off x="0" y="3816356"/>
              <a:ext cx="4392613" cy="2400260"/>
              <a:chOff x="0" y="0"/>
              <a:chExt cx="4392612" cy="2400258"/>
            </a:xfrm>
          </p:grpSpPr>
          <p:pic>
            <p:nvPicPr>
              <p:cNvPr id="431" name="Picture 25" descr="Picture 2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r="5" b="2"/>
              <a:stretch>
                <a:fillRect/>
              </a:stretch>
            </p:blipFill>
            <p:spPr>
              <a:xfrm>
                <a:off x="459826" y="-1"/>
                <a:ext cx="3122614" cy="1997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03" y="0"/>
                    </a:moveTo>
                    <a:cubicBezTo>
                      <a:pt x="1031" y="0"/>
                      <a:pt x="0" y="1612"/>
                      <a:pt x="0" y="3601"/>
                    </a:cubicBezTo>
                    <a:lnTo>
                      <a:pt x="0" y="17999"/>
                    </a:lnTo>
                    <a:cubicBezTo>
                      <a:pt x="0" y="19988"/>
                      <a:pt x="1031" y="21600"/>
                      <a:pt x="2303" y="21600"/>
                    </a:cubicBezTo>
                    <a:lnTo>
                      <a:pt x="19299" y="21600"/>
                    </a:lnTo>
                    <a:cubicBezTo>
                      <a:pt x="20571" y="21600"/>
                      <a:pt x="21600" y="19988"/>
                      <a:pt x="21600" y="17999"/>
                    </a:cubicBezTo>
                    <a:lnTo>
                      <a:pt x="21600" y="3601"/>
                    </a:lnTo>
                    <a:cubicBezTo>
                      <a:pt x="21600" y="1612"/>
                      <a:pt x="20571" y="0"/>
                      <a:pt x="19299" y="0"/>
                    </a:cubicBezTo>
                    <a:lnTo>
                      <a:pt x="2303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432" name="Rectangle 26"/>
              <p:cNvSpPr txBox="1"/>
              <p:nvPr/>
            </p:nvSpPr>
            <p:spPr>
              <a:xfrm>
                <a:off x="0" y="1941958"/>
                <a:ext cx="4392613" cy="458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r>
                  <a:t>7 000 tonnes d’engrais local</a:t>
                </a:r>
              </a:p>
            </p:txBody>
          </p:sp>
        </p:grpSp>
        <p:grpSp>
          <p:nvGrpSpPr>
            <p:cNvPr id="436" name="AutoShape 27"/>
            <p:cNvGrpSpPr/>
            <p:nvPr/>
          </p:nvGrpSpPr>
          <p:grpSpPr>
            <a:xfrm>
              <a:off x="1447800" y="2537276"/>
              <a:ext cx="1079500" cy="1366839"/>
              <a:chOff x="0" y="0"/>
              <a:chExt cx="1079500" cy="1366837"/>
            </a:xfrm>
          </p:grpSpPr>
          <p:sp>
            <p:nvSpPr>
              <p:cNvPr id="434" name="Figure"/>
              <p:cNvSpPr/>
              <p:nvPr/>
            </p:nvSpPr>
            <p:spPr>
              <a:xfrm>
                <a:off x="0" y="0"/>
                <a:ext cx="1079500" cy="1366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335"/>
                    </a:moveTo>
                    <a:lnTo>
                      <a:pt x="5400" y="17335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7335"/>
                    </a:lnTo>
                    <a:lnTo>
                      <a:pt x="21600" y="17335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71481C"/>
              </a:solidFill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5" name="Texte"/>
              <p:cNvSpPr txBox="1"/>
              <p:nvPr/>
            </p:nvSpPr>
            <p:spPr>
              <a:xfrm rot="5400000">
                <a:off x="368133" y="211621"/>
                <a:ext cx="343234" cy="612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  </a:t>
                </a:r>
              </a:p>
            </p:txBody>
          </p:sp>
        </p:grpSp>
        <p:sp>
          <p:nvSpPr>
            <p:cNvPr id="437" name="AutoShape 28"/>
            <p:cNvSpPr/>
            <p:nvPr/>
          </p:nvSpPr>
          <p:spPr>
            <a:xfrm rot="5400000">
              <a:off x="5968751" y="2449512"/>
              <a:ext cx="1150938" cy="1150939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3"/>
            </a:solidFill>
            <a:ln w="19080" cap="flat">
              <a:solidFill>
                <a:srgbClr val="AA87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8" name="Rectangle 29"/>
            <p:cNvSpPr txBox="1"/>
            <p:nvPr/>
          </p:nvSpPr>
          <p:spPr>
            <a:xfrm>
              <a:off x="5078163" y="4752975"/>
              <a:ext cx="2973388" cy="45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100 000 € par an</a:t>
              </a:r>
            </a:p>
          </p:txBody>
        </p:sp>
        <p:pic>
          <p:nvPicPr>
            <p:cNvPr id="439" name="Picture 30" descr="Picture 30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955925" y="3888929"/>
              <a:ext cx="1511301" cy="719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" y="0"/>
                  </a:moveTo>
                  <a:cubicBezTo>
                    <a:pt x="767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767" y="21600"/>
                    <a:pt x="1713" y="21600"/>
                  </a:cubicBezTo>
                  <a:lnTo>
                    <a:pt x="19887" y="21600"/>
                  </a:lnTo>
                  <a:cubicBezTo>
                    <a:pt x="20833" y="21600"/>
                    <a:pt x="21600" y="19988"/>
                    <a:pt x="21600" y="18000"/>
                  </a:cubicBezTo>
                  <a:lnTo>
                    <a:pt x="21600" y="3600"/>
                  </a:lnTo>
                  <a:cubicBezTo>
                    <a:pt x="21600" y="1612"/>
                    <a:pt x="20833" y="0"/>
                    <a:pt x="19887" y="0"/>
                  </a:cubicBezTo>
                  <a:lnTo>
                    <a:pt x="171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40" name="Picture 31" descr="Picture 31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6684713" y="3888929"/>
              <a:ext cx="1474788" cy="719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" y="0"/>
                  </a:moveTo>
                  <a:cubicBezTo>
                    <a:pt x="786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786" y="21600"/>
                    <a:pt x="1755" y="21600"/>
                  </a:cubicBezTo>
                  <a:lnTo>
                    <a:pt x="19845" y="21600"/>
                  </a:lnTo>
                  <a:cubicBezTo>
                    <a:pt x="20814" y="21600"/>
                    <a:pt x="21600" y="19988"/>
                    <a:pt x="21600" y="18000"/>
                  </a:cubicBezTo>
                  <a:lnTo>
                    <a:pt x="21600" y="3600"/>
                  </a:lnTo>
                  <a:cubicBezTo>
                    <a:pt x="21600" y="1612"/>
                    <a:pt x="20814" y="0"/>
                    <a:pt x="19845" y="0"/>
                  </a:cubicBezTo>
                  <a:lnTo>
                    <a:pt x="175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42" name="Line 32"/>
          <p:cNvSpPr/>
          <p:nvPr/>
        </p:nvSpPr>
        <p:spPr>
          <a:xfrm>
            <a:off x="6810374" y="1449387"/>
            <a:ext cx="1590" cy="8124826"/>
          </a:xfrm>
          <a:prstGeom prst="line">
            <a:avLst/>
          </a:prstGeom>
          <a:ln w="25560">
            <a:solidFill>
              <a:schemeClr val="accent2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68" name="Groupe"/>
          <p:cNvGrpSpPr/>
          <p:nvPr/>
        </p:nvGrpSpPr>
        <p:grpSpPr>
          <a:xfrm>
            <a:off x="19050" y="2378075"/>
            <a:ext cx="6394450" cy="7457588"/>
            <a:chOff x="0" y="0"/>
            <a:chExt cx="6394450" cy="7457587"/>
          </a:xfrm>
        </p:grpSpPr>
        <p:grpSp>
          <p:nvGrpSpPr>
            <p:cNvPr id="445" name="Group 20"/>
            <p:cNvGrpSpPr/>
            <p:nvPr/>
          </p:nvGrpSpPr>
          <p:grpSpPr>
            <a:xfrm>
              <a:off x="1279525" y="-1"/>
              <a:ext cx="3240088" cy="2203451"/>
              <a:chOff x="0" y="0"/>
              <a:chExt cx="3240087" cy="2203449"/>
            </a:xfrm>
          </p:grpSpPr>
          <p:pic>
            <p:nvPicPr>
              <p:cNvPr id="443" name="Picture 3" descr="Picture 3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46063" y="971550"/>
                <a:ext cx="2663825" cy="1231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4" name="Rectangle 5"/>
              <p:cNvSpPr txBox="1"/>
              <p:nvPr/>
            </p:nvSpPr>
            <p:spPr>
              <a:xfrm>
                <a:off x="0" y="0"/>
                <a:ext cx="3240088" cy="95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  <a:defRPr sz="2800">
                    <a:solidFill>
                      <a:srgbClr val="FFFFFF"/>
                    </a:solidFill>
                  </a:defRPr>
                </a:lvl1pPr>
              </a:lstStyle>
              <a:p>
                <a:r>
                  <a:t>1 tonne de fumier de cheval</a:t>
                </a:r>
              </a:p>
            </p:txBody>
          </p:sp>
        </p:grpSp>
        <p:sp>
          <p:nvSpPr>
            <p:cNvPr id="446" name="AutoShape 7"/>
            <p:cNvSpPr/>
            <p:nvPr/>
          </p:nvSpPr>
          <p:spPr>
            <a:xfrm>
              <a:off x="4129087" y="3597274"/>
              <a:ext cx="673101" cy="46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111" y="0"/>
                  </a:lnTo>
                  <a:lnTo>
                    <a:pt x="3111" y="21600"/>
                  </a:lnTo>
                  <a:lnTo>
                    <a:pt x="21600" y="21600"/>
                  </a:lnTo>
                </a:path>
              </a:pathLst>
            </a:custGeom>
            <a:noFill/>
            <a:ln w="76320" cap="flat">
              <a:solidFill>
                <a:srgbClr val="D1634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449" name="Group 22"/>
            <p:cNvGrpSpPr/>
            <p:nvPr/>
          </p:nvGrpSpPr>
          <p:grpSpPr>
            <a:xfrm>
              <a:off x="2000250" y="5616574"/>
              <a:ext cx="2163764" cy="1841014"/>
              <a:chOff x="0" y="0"/>
              <a:chExt cx="2163763" cy="1841012"/>
            </a:xfrm>
          </p:grpSpPr>
          <p:pic>
            <p:nvPicPr>
              <p:cNvPr id="447" name="Picture 8" descr="Picture 8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2163764" cy="1304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8" name="Rectangle 9"/>
              <p:cNvSpPr txBox="1"/>
              <p:nvPr/>
            </p:nvSpPr>
            <p:spPr>
              <a:xfrm>
                <a:off x="1587" y="1382712"/>
                <a:ext cx="2160589" cy="458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tabLst>
                    <a:tab pos="723900" algn="l"/>
                    <a:tab pos="1447800" algn="l"/>
                  </a:tabLst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r>
                  <a:t>500 km</a:t>
                </a:r>
              </a:p>
            </p:txBody>
          </p:sp>
        </p:grpSp>
        <p:grpSp>
          <p:nvGrpSpPr>
            <p:cNvPr id="455" name="Group 23"/>
            <p:cNvGrpSpPr/>
            <p:nvPr/>
          </p:nvGrpSpPr>
          <p:grpSpPr>
            <a:xfrm>
              <a:off x="4337050" y="1841499"/>
              <a:ext cx="2057400" cy="4549289"/>
              <a:chOff x="0" y="0"/>
              <a:chExt cx="2057400" cy="4549287"/>
            </a:xfrm>
          </p:grpSpPr>
          <p:pic>
            <p:nvPicPr>
              <p:cNvPr id="450" name="Picture 6" descr="Picture 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63550" y="1473200"/>
                <a:ext cx="1314450" cy="17716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1" name="AutoShape 11"/>
              <p:cNvSpPr/>
              <p:nvPr/>
            </p:nvSpPr>
            <p:spPr>
              <a:xfrm rot="5400000" flipH="1">
                <a:off x="835819" y="1062832"/>
                <a:ext cx="57943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76320" cap="flat">
                <a:solidFill>
                  <a:srgbClr val="D1634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AutoShape 12"/>
              <p:cNvSpPr/>
              <p:nvPr/>
            </p:nvSpPr>
            <p:spPr>
              <a:xfrm rot="5400000">
                <a:off x="814387" y="3542506"/>
                <a:ext cx="60483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6" y="0"/>
                    </a:lnTo>
                    <a:lnTo>
                      <a:pt x="10806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76320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Rectangle 13"/>
              <p:cNvSpPr txBox="1"/>
              <p:nvPr/>
            </p:nvSpPr>
            <p:spPr>
              <a:xfrm>
                <a:off x="0" y="3849687"/>
                <a:ext cx="2057400" cy="69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tabLst>
                    <a:tab pos="723900" algn="l"/>
                    <a:tab pos="1447800" algn="l"/>
                  </a:tabLst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5 jours de consommation  </a:t>
                </a:r>
              </a:p>
            </p:txBody>
          </p:sp>
          <p:sp>
            <p:nvSpPr>
              <p:cNvPr id="454" name="Rectangle 14"/>
              <p:cNvSpPr txBox="1"/>
              <p:nvPr/>
            </p:nvSpPr>
            <p:spPr>
              <a:xfrm>
                <a:off x="185737" y="0"/>
                <a:ext cx="1871663" cy="6996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tabLst>
                    <a:tab pos="723900" algn="l"/>
                    <a:tab pos="1447800" algn="l"/>
                  </a:tabLst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5 jours de chauffage </a:t>
                </a:r>
              </a:p>
            </p:txBody>
          </p:sp>
        </p:grpSp>
        <p:grpSp>
          <p:nvGrpSpPr>
            <p:cNvPr id="462" name="AutoShape 17"/>
            <p:cNvGrpSpPr/>
            <p:nvPr/>
          </p:nvGrpSpPr>
          <p:grpSpPr>
            <a:xfrm>
              <a:off x="1684246" y="2002209"/>
              <a:ext cx="2474052" cy="2114286"/>
              <a:chOff x="0" y="0"/>
              <a:chExt cx="2474050" cy="2114285"/>
            </a:xfrm>
          </p:grpSpPr>
          <p:sp>
            <p:nvSpPr>
              <p:cNvPr id="456" name="Figure"/>
              <p:cNvSpPr/>
              <p:nvPr/>
            </p:nvSpPr>
            <p:spPr>
              <a:xfrm>
                <a:off x="0" y="812653"/>
                <a:ext cx="2474052" cy="1301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8" h="20512" extrusionOk="0">
                    <a:moveTo>
                      <a:pt x="2068" y="4858"/>
                    </a:moveTo>
                    <a:cubicBezTo>
                      <a:pt x="1961" y="2407"/>
                      <a:pt x="3333" y="439"/>
                      <a:pt x="5134" y="462"/>
                    </a:cubicBezTo>
                    <a:cubicBezTo>
                      <a:pt x="5863" y="471"/>
                      <a:pt x="6586" y="813"/>
                      <a:pt x="7187" y="1434"/>
                    </a:cubicBezTo>
                    <a:cubicBezTo>
                      <a:pt x="7948" y="-129"/>
                      <a:pt x="9541" y="-467"/>
                      <a:pt x="10745" y="679"/>
                    </a:cubicBezTo>
                    <a:cubicBezTo>
                      <a:pt x="10956" y="880"/>
                      <a:pt x="11146" y="1119"/>
                      <a:pt x="11309" y="1389"/>
                    </a:cubicBezTo>
                    <a:lnTo>
                      <a:pt x="11309" y="1389"/>
                    </a:lnTo>
                    <a:cubicBezTo>
                      <a:pt x="11907" y="86"/>
                      <a:pt x="13203" y="-236"/>
                      <a:pt x="14204" y="669"/>
                    </a:cubicBezTo>
                    <a:cubicBezTo>
                      <a:pt x="14481" y="919"/>
                      <a:pt x="14716" y="1249"/>
                      <a:pt x="14892" y="1633"/>
                    </a:cubicBezTo>
                    <a:cubicBezTo>
                      <a:pt x="15803" y="469"/>
                      <a:pt x="17290" y="596"/>
                      <a:pt x="18213" y="1915"/>
                    </a:cubicBezTo>
                    <a:cubicBezTo>
                      <a:pt x="18602" y="2470"/>
                      <a:pt x="18844" y="3177"/>
                      <a:pt x="18900" y="3916"/>
                    </a:cubicBezTo>
                    <a:lnTo>
                      <a:pt x="18900" y="3916"/>
                    </a:lnTo>
                    <a:cubicBezTo>
                      <a:pt x="20242" y="4689"/>
                      <a:pt x="20943" y="6758"/>
                      <a:pt x="20466" y="8537"/>
                    </a:cubicBezTo>
                    <a:cubicBezTo>
                      <a:pt x="20426" y="8687"/>
                      <a:pt x="20378" y="8832"/>
                      <a:pt x="20323" y="8971"/>
                    </a:cubicBezTo>
                    <a:cubicBezTo>
                      <a:pt x="21313" y="11116"/>
                      <a:pt x="20888" y="13830"/>
                      <a:pt x="19374" y="15031"/>
                    </a:cubicBezTo>
                    <a:cubicBezTo>
                      <a:pt x="18903" y="15405"/>
                      <a:pt x="18360" y="15600"/>
                      <a:pt x="17798" y="15598"/>
                    </a:cubicBezTo>
                    <a:cubicBezTo>
                      <a:pt x="17681" y="17674"/>
                      <a:pt x="16338" y="19112"/>
                      <a:pt x="14797" y="18810"/>
                    </a:cubicBezTo>
                    <a:cubicBezTo>
                      <a:pt x="14275" y="18707"/>
                      <a:pt x="13774" y="18409"/>
                      <a:pt x="13352" y="17949"/>
                    </a:cubicBezTo>
                    <a:cubicBezTo>
                      <a:pt x="12700" y="20174"/>
                      <a:pt x="10809" y="21133"/>
                      <a:pt x="9127" y="20090"/>
                    </a:cubicBezTo>
                    <a:cubicBezTo>
                      <a:pt x="8423" y="19653"/>
                      <a:pt x="7835" y="18906"/>
                      <a:pt x="7463" y="17976"/>
                    </a:cubicBezTo>
                    <a:cubicBezTo>
                      <a:pt x="5621" y="19064"/>
                      <a:pt x="3377" y="17843"/>
                      <a:pt x="2452" y="15250"/>
                    </a:cubicBezTo>
                    <a:cubicBezTo>
                      <a:pt x="2440" y="15218"/>
                      <a:pt x="2429" y="15185"/>
                      <a:pt x="2418" y="15152"/>
                    </a:cubicBezTo>
                    <a:lnTo>
                      <a:pt x="2418" y="15152"/>
                    </a:lnTo>
                    <a:cubicBezTo>
                      <a:pt x="1254" y="15107"/>
                      <a:pt x="272" y="13792"/>
                      <a:pt x="224" y="12214"/>
                    </a:cubicBezTo>
                    <a:cubicBezTo>
                      <a:pt x="198" y="11373"/>
                      <a:pt x="447" y="10585"/>
                      <a:pt x="904" y="10061"/>
                    </a:cubicBezTo>
                    <a:lnTo>
                      <a:pt x="904" y="10061"/>
                    </a:lnTo>
                    <a:cubicBezTo>
                      <a:pt x="-49" y="9072"/>
                      <a:pt x="-287" y="7265"/>
                      <a:pt x="374" y="6026"/>
                    </a:cubicBezTo>
                    <a:cubicBezTo>
                      <a:pt x="755" y="5311"/>
                      <a:pt x="1376" y="4911"/>
                      <a:pt x="2045" y="49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Off val="-7647"/>
                    </a:schemeClr>
                  </a:gs>
                  <a:gs pos="100000">
                    <a:srgbClr val="C93938"/>
                  </a:gs>
                </a:gsLst>
                <a:lin ang="15827999" scaled="0"/>
              </a:gradFill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7" name="Cercle"/>
              <p:cNvSpPr/>
              <p:nvPr/>
            </p:nvSpPr>
            <p:spPr>
              <a:xfrm>
                <a:off x="1090036" y="449158"/>
                <a:ext cx="219563" cy="2195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Off val="-7647"/>
                    </a:schemeClr>
                  </a:gs>
                  <a:gs pos="100000">
                    <a:srgbClr val="C93938"/>
                  </a:gs>
                </a:gsLst>
                <a:lin ang="15827999" scaled="0"/>
              </a:gradFill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8" name="Cercle"/>
              <p:cNvSpPr/>
              <p:nvPr/>
            </p:nvSpPr>
            <p:spPr>
              <a:xfrm>
                <a:off x="1114948" y="188016"/>
                <a:ext cx="146375" cy="1463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Off val="-7647"/>
                    </a:schemeClr>
                  </a:gs>
                  <a:gs pos="100000">
                    <a:srgbClr val="C93938"/>
                  </a:gs>
                </a:gsLst>
                <a:lin ang="15827999" scaled="0"/>
              </a:gradFill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9" name="Cercle"/>
              <p:cNvSpPr/>
              <p:nvPr/>
            </p:nvSpPr>
            <p:spPr>
              <a:xfrm>
                <a:off x="1142727" y="0"/>
                <a:ext cx="73189" cy="731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Off val="-7647"/>
                    </a:schemeClr>
                  </a:gs>
                  <a:gs pos="100000">
                    <a:srgbClr val="C93938"/>
                  </a:gs>
                </a:gsLst>
                <a:lin ang="15827999" scaled="0"/>
              </a:gradFill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0" name="Figure"/>
              <p:cNvSpPr/>
              <p:nvPr/>
            </p:nvSpPr>
            <p:spPr>
              <a:xfrm rot="360000">
                <a:off x="119343" y="861755"/>
                <a:ext cx="2279595" cy="112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1" name="35 m3 de méthane"/>
              <p:cNvSpPr txBox="1"/>
              <p:nvPr/>
            </p:nvSpPr>
            <p:spPr>
              <a:xfrm rot="360000">
                <a:off x="338517" y="968305"/>
                <a:ext cx="1622937" cy="877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ctr">
                <a:spAutoFit/>
              </a:bodyPr>
              <a:lstStyle>
                <a:lvl1pPr algn="ctr">
                  <a:tabLst>
                    <a:tab pos="723900" algn="l"/>
                    <a:tab pos="1447800" algn="l"/>
                    <a:tab pos="2171700" algn="l"/>
                  </a:tabLst>
                  <a:defRPr sz="2500">
                    <a:solidFill>
                      <a:srgbClr val="FFFFFF"/>
                    </a:solidFill>
                  </a:defRPr>
                </a:lvl1pPr>
              </a:lstStyle>
              <a:p>
                <a:r>
                  <a:t>35 m3 de méthane </a:t>
                </a:r>
              </a:p>
            </p:txBody>
          </p:sp>
        </p:grpSp>
        <p:grpSp>
          <p:nvGrpSpPr>
            <p:cNvPr id="465" name="Group 21"/>
            <p:cNvGrpSpPr/>
            <p:nvPr/>
          </p:nvGrpSpPr>
          <p:grpSpPr>
            <a:xfrm>
              <a:off x="0" y="3314474"/>
              <a:ext cx="1584325" cy="2699851"/>
              <a:chOff x="0" y="0"/>
              <a:chExt cx="1584325" cy="2699850"/>
            </a:xfrm>
          </p:grpSpPr>
          <p:pic>
            <p:nvPicPr>
              <p:cNvPr id="463" name="Picture 15" descr="Picture 15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9062" y="0"/>
                <a:ext cx="1295401" cy="15430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4" name="Rectangle 18"/>
              <p:cNvSpPr txBox="1"/>
              <p:nvPr/>
            </p:nvSpPr>
            <p:spPr>
              <a:xfrm>
                <a:off x="0" y="1695450"/>
                <a:ext cx="1584325" cy="1004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tabLst>
                    <a:tab pos="723900" algn="l"/>
                    <a:tab pos="1447800" algn="l"/>
                  </a:tabLst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9 heures de cuisine à 4 feux</a:t>
                </a:r>
              </a:p>
            </p:txBody>
          </p:sp>
        </p:grpSp>
        <p:sp>
          <p:nvSpPr>
            <p:cNvPr id="466" name="AutoShape 7"/>
            <p:cNvSpPr/>
            <p:nvPr/>
          </p:nvSpPr>
          <p:spPr>
            <a:xfrm rot="16200000" flipH="1">
              <a:off x="2135669" y="4816954"/>
              <a:ext cx="1442707" cy="13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76320" cap="flat">
              <a:solidFill>
                <a:srgbClr val="D1634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67" name="AutoShape 7"/>
            <p:cNvSpPr/>
            <p:nvPr/>
          </p:nvSpPr>
          <p:spPr>
            <a:xfrm flipH="1">
              <a:off x="1414462" y="3836761"/>
              <a:ext cx="598208" cy="24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76320" cap="flat">
              <a:solidFill>
                <a:srgbClr val="D1634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69" name="Rectangle 2"/>
          <p:cNvSpPr txBox="1"/>
          <p:nvPr/>
        </p:nvSpPr>
        <p:spPr>
          <a:xfrm>
            <a:off x="6656431" y="1551622"/>
            <a:ext cx="738663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600">
                <a:solidFill>
                  <a:srgbClr val="FFFFFF"/>
                </a:solidFill>
              </a:defRPr>
            </a:lvl1pPr>
          </a:lstStyle>
          <a:p>
            <a:r>
              <a:t>Le Pays de Fayence c’est :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1" animBg="1" advAuto="0"/>
      <p:bldP spid="423" grpId="2" animBg="1" advAuto="0"/>
      <p:bldP spid="441" grpId="5" animBg="1" advAuto="0"/>
      <p:bldP spid="468" grpId="4" animBg="1" advAuto="0"/>
      <p:bldP spid="469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564707" cy="565883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ous-titre 2"/>
          <p:cNvSpPr txBox="1">
            <a:spLocks noGrp="1"/>
          </p:cNvSpPr>
          <p:nvPr>
            <p:ph type="subTitle" sz="quarter" idx="1"/>
          </p:nvPr>
        </p:nvSpPr>
        <p:spPr>
          <a:xfrm>
            <a:off x="173058" y="4573263"/>
            <a:ext cx="8150991" cy="1307100"/>
          </a:xfrm>
          <a:prstGeom prst="rect">
            <a:avLst/>
          </a:prstGeom>
        </p:spPr>
        <p:txBody>
          <a:bodyPr/>
          <a:lstStyle>
            <a:lvl1pPr>
              <a:defRPr sz="5400" cap="none"/>
            </a:lvl1pPr>
          </a:lstStyle>
          <a:p>
            <a:r>
              <a:t>MPT de Montauroux</a:t>
            </a:r>
          </a:p>
        </p:txBody>
      </p:sp>
      <p:sp>
        <p:nvSpPr>
          <p:cNvPr id="275" name="Titre 1"/>
          <p:cNvSpPr txBox="1">
            <a:spLocks noGrp="1"/>
          </p:cNvSpPr>
          <p:nvPr>
            <p:ph type="ctrTitle"/>
          </p:nvPr>
        </p:nvSpPr>
        <p:spPr>
          <a:xfrm>
            <a:off x="383125" y="5821414"/>
            <a:ext cx="13505117" cy="133250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L’objectif du Collectif DEMAIN-PdF</a:t>
            </a:r>
          </a:p>
        </p:txBody>
      </p:sp>
      <p:sp>
        <p:nvSpPr>
          <p:cNvPr id="276" name="Titre 1"/>
          <p:cNvSpPr txBox="1"/>
          <p:nvPr/>
        </p:nvSpPr>
        <p:spPr>
          <a:xfrm>
            <a:off x="1088513" y="7094894"/>
            <a:ext cx="13566093" cy="219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Valoriser les initiatives locales </a:t>
            </a:r>
            <a:endParaRPr sz="4600">
              <a:solidFill>
                <a:srgbClr val="FFFFFF"/>
              </a:solidFill>
            </a:endParaRPr>
          </a:p>
          <a:p>
            <a:pPr algn="r"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de Transitions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Ellipse 13"/>
          <p:cNvGrpSpPr/>
          <p:nvPr/>
        </p:nvGrpSpPr>
        <p:grpSpPr>
          <a:xfrm>
            <a:off x="5156172" y="2992248"/>
            <a:ext cx="5463933" cy="3162613"/>
            <a:chOff x="0" y="0"/>
            <a:chExt cx="5463931" cy="3162611"/>
          </a:xfrm>
        </p:grpSpPr>
        <p:sp>
          <p:nvSpPr>
            <p:cNvPr id="299" name="Ovale"/>
            <p:cNvSpPr/>
            <p:nvPr/>
          </p:nvSpPr>
          <p:spPr>
            <a:xfrm>
              <a:off x="0" y="0"/>
              <a:ext cx="5463932" cy="3162612"/>
            </a:xfrm>
            <a:prstGeom prst="ellipse">
              <a:avLst/>
            </a:prstGeom>
            <a:gradFill flip="none" rotWithShape="1">
              <a:gsLst>
                <a:gs pos="22000">
                  <a:schemeClr val="accent1">
                    <a:lumOff val="-7647"/>
                  </a:schemeClr>
                </a:gs>
                <a:gs pos="100000">
                  <a:srgbClr val="F4A16F"/>
                </a:gs>
              </a:gsLst>
              <a:path path="circle">
                <a:fillToRect l="37721" t="-19636" r="62278" b="119636"/>
              </a:path>
            </a:gradFill>
            <a:ln w="25400" cap="rnd">
              <a:solidFill>
                <a:schemeClr val="accent1"/>
              </a:solidFill>
              <a:prstDash val="solid"/>
              <a:round/>
            </a:ln>
            <a:effectLst>
              <a:outerShdw blurRad="190500" dist="215900" dir="3000000" rotWithShape="0">
                <a:srgbClr val="00000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0" name="Collectif…"/>
            <p:cNvSpPr txBox="1"/>
            <p:nvPr/>
          </p:nvSpPr>
          <p:spPr>
            <a:xfrm>
              <a:off x="800173" y="183035"/>
              <a:ext cx="3863585" cy="2796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6000">
                  <a:solidFill>
                    <a:srgbClr val="CFDA50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Collectif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6000">
                  <a:solidFill>
                    <a:srgbClr val="ACCC7B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DEMAIN</a:t>
              </a:r>
            </a:p>
            <a:p>
              <a:pPr algn="ctr">
                <a:defRPr sz="3600">
                  <a:solidFill>
                    <a:srgbClr val="CFDA50"/>
                  </a:solidFill>
                  <a:effectLst>
                    <a:outerShdw blurRad="50800" dist="38100" dir="2700000" rotWithShape="0">
                      <a:srgbClr val="000000">
                        <a:alpha val="40000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Pays de Fayence</a:t>
              </a:r>
            </a:p>
          </p:txBody>
        </p:sp>
      </p:grpSp>
      <p:sp>
        <p:nvSpPr>
          <p:cNvPr id="302" name="ZoneTexte 31"/>
          <p:cNvSpPr txBox="1"/>
          <p:nvPr/>
        </p:nvSpPr>
        <p:spPr>
          <a:xfrm>
            <a:off x="2238788" y="9183444"/>
            <a:ext cx="11990434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t>« Ecosystème » du Collectif : vision globale</a:t>
            </a:r>
          </a:p>
        </p:txBody>
      </p:sp>
      <p:sp>
        <p:nvSpPr>
          <p:cNvPr id="306" name="ZoneTexte 28"/>
          <p:cNvSpPr txBox="1"/>
          <p:nvPr/>
        </p:nvSpPr>
        <p:spPr>
          <a:xfrm rot="20841357">
            <a:off x="11597664" y="7180272"/>
            <a:ext cx="3693413" cy="1777366"/>
          </a:xfrm>
          <a:prstGeom prst="rect">
            <a:avLst/>
          </a:prstGeom>
          <a:gradFill>
            <a:gsLst>
              <a:gs pos="0">
                <a:srgbClr val="EE8352"/>
              </a:gs>
              <a:gs pos="100000">
                <a:schemeClr val="accent2">
                  <a:lumOff val="-9882"/>
                </a:schemeClr>
              </a:gs>
            </a:gsLst>
            <a:lin ang="5400000"/>
          </a:gradFill>
          <a:ln cap="rnd">
            <a:solidFill>
              <a:schemeClr val="accent2"/>
            </a:solidFill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ATELIERS</a:t>
            </a:r>
            <a:endParaRPr>
              <a:solidFill>
                <a:srgbClr val="FFFFFF"/>
              </a:solidFill>
            </a:endParaRPr>
          </a:p>
          <a:p>
            <a:pPr algn="ctr">
              <a:defRPr sz="36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&amp; Associations</a:t>
            </a:r>
            <a:endParaRPr>
              <a:solidFill>
                <a:srgbClr val="FFFFFF"/>
              </a:solidFill>
            </a:endParaRPr>
          </a:p>
          <a:p>
            <a:pPr algn="ctr">
              <a:defRPr sz="36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PARTENAIRES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260953" y="110351"/>
            <a:ext cx="14890401" cy="9073095"/>
            <a:chOff x="260953" y="110351"/>
            <a:chExt cx="14890401" cy="9073095"/>
          </a:xfrm>
        </p:grpSpPr>
        <p:grpSp>
          <p:nvGrpSpPr>
            <p:cNvPr id="280" name="Titre 1"/>
            <p:cNvGrpSpPr/>
            <p:nvPr/>
          </p:nvGrpSpPr>
          <p:grpSpPr>
            <a:xfrm>
              <a:off x="260953" y="1229683"/>
              <a:ext cx="4453615" cy="1828801"/>
              <a:chOff x="0" y="0"/>
              <a:chExt cx="4453613" cy="1828800"/>
            </a:xfrm>
          </p:grpSpPr>
          <p:sp>
            <p:nvSpPr>
              <p:cNvPr id="278" name="Rectangle"/>
              <p:cNvSpPr/>
              <p:nvPr/>
            </p:nvSpPr>
            <p:spPr>
              <a:xfrm>
                <a:off x="-1" y="0"/>
                <a:ext cx="4453615" cy="1828800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9" name="COMMUNICATION…"/>
              <p:cNvSpPr txBox="1"/>
              <p:nvPr/>
            </p:nvSpPr>
            <p:spPr>
              <a:xfrm>
                <a:off x="-1" y="240874"/>
                <a:ext cx="4453615" cy="13470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/>
              <a:p>
                <a:pPr algn="ctr" defTabSz="914400">
                  <a:defRPr sz="36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COMMUNICATION</a:t>
                </a:r>
                <a:endParaRPr sz="3200"/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Interne / externe</a:t>
                </a:r>
              </a:p>
            </p:txBody>
          </p:sp>
        </p:grpSp>
        <p:grpSp>
          <p:nvGrpSpPr>
            <p:cNvPr id="283" name="Titre 1"/>
            <p:cNvGrpSpPr/>
            <p:nvPr/>
          </p:nvGrpSpPr>
          <p:grpSpPr>
            <a:xfrm>
              <a:off x="952175" y="3988924"/>
              <a:ext cx="2932477" cy="1842351"/>
              <a:chOff x="0" y="0"/>
              <a:chExt cx="2932476" cy="1842349"/>
            </a:xfrm>
          </p:grpSpPr>
          <p:sp>
            <p:nvSpPr>
              <p:cNvPr id="281" name="Rectangle"/>
              <p:cNvSpPr/>
              <p:nvPr/>
            </p:nvSpPr>
            <p:spPr>
              <a:xfrm>
                <a:off x="0" y="6774"/>
                <a:ext cx="2932477" cy="1828801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2" name="ÉDUCATION…"/>
              <p:cNvSpPr txBox="1"/>
              <p:nvPr/>
            </p:nvSpPr>
            <p:spPr>
              <a:xfrm>
                <a:off x="0" y="-1"/>
                <a:ext cx="2932477" cy="1842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/>
              <a:p>
                <a:pPr algn="ctr" defTabSz="914400">
                  <a:defRPr sz="32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ÉDUCATION</a:t>
                </a:r>
                <a:endParaRPr sz="4600">
                  <a:solidFill>
                    <a:srgbClr val="FFFFFF"/>
                  </a:solidFill>
                </a:endParaRPr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Préparer à l’avenir</a:t>
                </a:r>
              </a:p>
            </p:txBody>
          </p:sp>
        </p:grpSp>
        <p:grpSp>
          <p:nvGrpSpPr>
            <p:cNvPr id="286" name="Titre 1"/>
            <p:cNvGrpSpPr/>
            <p:nvPr/>
          </p:nvGrpSpPr>
          <p:grpSpPr>
            <a:xfrm>
              <a:off x="11502400" y="2307361"/>
              <a:ext cx="3635994" cy="1347051"/>
              <a:chOff x="0" y="0"/>
              <a:chExt cx="3635993" cy="1347049"/>
            </a:xfrm>
          </p:grpSpPr>
          <p:sp>
            <p:nvSpPr>
              <p:cNvPr id="284" name="Rectangle"/>
              <p:cNvSpPr/>
              <p:nvPr/>
            </p:nvSpPr>
            <p:spPr>
              <a:xfrm>
                <a:off x="0" y="26262"/>
                <a:ext cx="3635994" cy="1294525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5" name="AGRICULTURE…"/>
              <p:cNvSpPr txBox="1"/>
              <p:nvPr/>
            </p:nvSpPr>
            <p:spPr>
              <a:xfrm>
                <a:off x="0" y="-1"/>
                <a:ext cx="3635994" cy="13470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/>
              <a:p>
                <a:pPr algn="ctr" defTabSz="914400">
                  <a:defRPr sz="36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AGRICULTURE</a:t>
                </a:r>
                <a:endParaRPr sz="3200"/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&amp; Alimentation</a:t>
                </a:r>
              </a:p>
            </p:txBody>
          </p:sp>
        </p:grpSp>
        <p:grpSp>
          <p:nvGrpSpPr>
            <p:cNvPr id="289" name="Titre 1"/>
            <p:cNvGrpSpPr/>
            <p:nvPr/>
          </p:nvGrpSpPr>
          <p:grpSpPr>
            <a:xfrm>
              <a:off x="11502401" y="3874744"/>
              <a:ext cx="3648953" cy="3023451"/>
              <a:chOff x="0" y="0"/>
              <a:chExt cx="3648952" cy="3023449"/>
            </a:xfrm>
          </p:grpSpPr>
          <p:sp>
            <p:nvSpPr>
              <p:cNvPr id="287" name="Rectangle"/>
              <p:cNvSpPr/>
              <p:nvPr/>
            </p:nvSpPr>
            <p:spPr>
              <a:xfrm>
                <a:off x="0" y="100602"/>
                <a:ext cx="3648953" cy="2822246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endParaRPr/>
              </a:p>
            </p:txBody>
          </p:sp>
          <p:sp>
            <p:nvSpPr>
              <p:cNvPr id="288" name="ÉNERGIE…"/>
              <p:cNvSpPr txBox="1"/>
              <p:nvPr/>
            </p:nvSpPr>
            <p:spPr>
              <a:xfrm>
                <a:off x="0" y="-1"/>
                <a:ext cx="3648953" cy="3023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/>
              <a:p>
                <a:pPr algn="ctr" defTabSz="914400">
                  <a:defRPr sz="36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ÉNERGIE</a:t>
                </a:r>
                <a:endParaRPr sz="3200" dirty="0"/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Production</a:t>
                </a:r>
                <a:endParaRPr sz="4600" dirty="0">
                  <a:solidFill>
                    <a:srgbClr val="FFFFFF"/>
                  </a:solidFill>
                </a:endParaRPr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Economie</a:t>
                </a:r>
                <a:endParaRPr sz="4600" dirty="0">
                  <a:solidFill>
                    <a:srgbClr val="FFFFFF"/>
                  </a:solidFill>
                </a:endParaRPr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Habitat</a:t>
                </a:r>
                <a:endParaRPr sz="4600" dirty="0">
                  <a:solidFill>
                    <a:srgbClr val="FFFFFF"/>
                  </a:solidFill>
                </a:endParaRPr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Transports</a:t>
                </a:r>
              </a:p>
            </p:txBody>
          </p:sp>
        </p:grpSp>
        <p:grpSp>
          <p:nvGrpSpPr>
            <p:cNvPr id="292" name="Titre 1"/>
            <p:cNvGrpSpPr/>
            <p:nvPr/>
          </p:nvGrpSpPr>
          <p:grpSpPr>
            <a:xfrm>
              <a:off x="6436331" y="7143456"/>
              <a:ext cx="4183774" cy="2039990"/>
              <a:chOff x="0" y="0"/>
              <a:chExt cx="4183772" cy="2039988"/>
            </a:xfrm>
          </p:grpSpPr>
          <p:sp>
            <p:nvSpPr>
              <p:cNvPr id="290" name="Rectangle"/>
              <p:cNvSpPr/>
              <p:nvPr/>
            </p:nvSpPr>
            <p:spPr>
              <a:xfrm>
                <a:off x="0" y="-1"/>
                <a:ext cx="4183773" cy="2039990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1" name="ÉCONOMIE…"/>
              <p:cNvSpPr txBox="1"/>
              <p:nvPr/>
            </p:nvSpPr>
            <p:spPr>
              <a:xfrm>
                <a:off x="0" y="67069"/>
                <a:ext cx="4183773" cy="19058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/>
              <a:p>
                <a:pPr algn="ctr" defTabSz="914400">
                  <a:defRPr sz="36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ÉCONOMIE</a:t>
                </a:r>
                <a:endParaRPr sz="3200"/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MLCC « la Bélug » association Etincelles</a:t>
                </a:r>
              </a:p>
            </p:txBody>
          </p:sp>
        </p:grpSp>
        <p:grpSp>
          <p:nvGrpSpPr>
            <p:cNvPr id="295" name="Titre 1"/>
            <p:cNvGrpSpPr/>
            <p:nvPr/>
          </p:nvGrpSpPr>
          <p:grpSpPr>
            <a:xfrm>
              <a:off x="1975797" y="6435599"/>
              <a:ext cx="3792953" cy="2566071"/>
              <a:chOff x="0" y="0"/>
              <a:chExt cx="3792951" cy="2566070"/>
            </a:xfrm>
          </p:grpSpPr>
          <p:sp>
            <p:nvSpPr>
              <p:cNvPr id="293" name="Rectangle"/>
              <p:cNvSpPr/>
              <p:nvPr/>
            </p:nvSpPr>
            <p:spPr>
              <a:xfrm>
                <a:off x="-1" y="-1"/>
                <a:ext cx="3792953" cy="2566072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4" name="DÉMOCRATIE…"/>
              <p:cNvSpPr txBox="1"/>
              <p:nvPr/>
            </p:nvSpPr>
            <p:spPr>
              <a:xfrm>
                <a:off x="-1" y="330109"/>
                <a:ext cx="3792953" cy="19058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/>
              <a:p>
                <a:pPr algn="ctr" defTabSz="914400">
                  <a:defRPr sz="36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DÉMOCRATIE</a:t>
                </a:r>
                <a:endParaRPr sz="3200"/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&amp; informations</a:t>
                </a:r>
                <a:endParaRPr sz="4600">
                  <a:solidFill>
                    <a:srgbClr val="FFFFFF"/>
                  </a:solidFill>
                </a:endParaRPr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Lobbying Citoyen</a:t>
                </a:r>
              </a:p>
            </p:txBody>
          </p:sp>
        </p:grpSp>
        <p:grpSp>
          <p:nvGrpSpPr>
            <p:cNvPr id="298" name="Titre 1"/>
            <p:cNvGrpSpPr/>
            <p:nvPr/>
          </p:nvGrpSpPr>
          <p:grpSpPr>
            <a:xfrm>
              <a:off x="5156174" y="110351"/>
              <a:ext cx="4782957" cy="2401151"/>
              <a:chOff x="0" y="0"/>
              <a:chExt cx="4782956" cy="2401149"/>
            </a:xfrm>
          </p:grpSpPr>
          <p:sp>
            <p:nvSpPr>
              <p:cNvPr id="296" name="Rectangle"/>
              <p:cNvSpPr/>
              <p:nvPr/>
            </p:nvSpPr>
            <p:spPr>
              <a:xfrm>
                <a:off x="0" y="61926"/>
                <a:ext cx="4782957" cy="2277299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" name="ENVIRONNEMENT…"/>
              <p:cNvSpPr txBox="1"/>
              <p:nvPr/>
            </p:nvSpPr>
            <p:spPr>
              <a:xfrm>
                <a:off x="0" y="0"/>
                <a:ext cx="4782957" cy="24011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/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ENVIRONNEMENT </a:t>
                </a:r>
                <a:endParaRPr sz="4600" dirty="0">
                  <a:solidFill>
                    <a:srgbClr val="FFFFFF"/>
                  </a:solidFill>
                </a:endParaRPr>
              </a:p>
              <a:p>
                <a:pPr algn="ctr" defTabSz="914400">
                  <a:defRPr sz="32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Atelier gestion/réduction des déchets </a:t>
                </a:r>
                <a:endParaRPr sz="4600" dirty="0">
                  <a:solidFill>
                    <a:srgbClr val="FFFFFF"/>
                  </a:solidFill>
                </a:endParaRPr>
              </a:p>
              <a:p>
                <a:pPr algn="ctr" defTabSz="914400">
                  <a:defRPr sz="3200">
                    <a:solidFill>
                      <a:srgbClr val="008000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/>
                  <a:t>&amp; Biodiversité</a:t>
                </a:r>
              </a:p>
            </p:txBody>
          </p:sp>
        </p:grpSp>
        <p:grpSp>
          <p:nvGrpSpPr>
            <p:cNvPr id="305" name="Titre 1"/>
            <p:cNvGrpSpPr/>
            <p:nvPr/>
          </p:nvGrpSpPr>
          <p:grpSpPr>
            <a:xfrm>
              <a:off x="10467178" y="1008128"/>
              <a:ext cx="3392536" cy="820672"/>
              <a:chOff x="0" y="0"/>
              <a:chExt cx="3392535" cy="820671"/>
            </a:xfrm>
          </p:grpSpPr>
          <p:sp>
            <p:nvSpPr>
              <p:cNvPr id="303" name="Rectangle"/>
              <p:cNvSpPr/>
              <p:nvPr/>
            </p:nvSpPr>
            <p:spPr>
              <a:xfrm>
                <a:off x="-1" y="-1"/>
                <a:ext cx="3392537" cy="820673"/>
              </a:xfrm>
              <a:prstGeom prst="rect">
                <a:avLst/>
              </a:prstGeom>
              <a:gradFill flip="none" rotWithShape="1">
                <a:gsLst>
                  <a:gs pos="0">
                    <a:srgbClr val="89BDA6"/>
                  </a:gs>
                  <a:gs pos="100000">
                    <a:srgbClr val="538C74"/>
                  </a:gs>
                </a:gsLst>
                <a:lin ang="5400000" scaled="0"/>
              </a:gradFill>
              <a:ln w="9525" cap="rnd">
                <a:solidFill>
                  <a:srgbClr val="860908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32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endParaRPr/>
              </a:p>
            </p:txBody>
          </p:sp>
          <p:sp>
            <p:nvSpPr>
              <p:cNvPr id="304" name="SANTÉ"/>
              <p:cNvSpPr txBox="1"/>
              <p:nvPr/>
            </p:nvSpPr>
            <p:spPr>
              <a:xfrm>
                <a:off x="-1" y="16210"/>
                <a:ext cx="3392537" cy="7882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82974" tIns="82974" rIns="82974" bIns="82974" numCol="1" anchor="ctr">
                <a:spAutoFit/>
              </a:bodyPr>
              <a:lstStyle>
                <a:lvl1pPr algn="ctr" defTabSz="914400">
                  <a:defRPr sz="3600">
                    <a:solidFill>
                      <a:srgbClr val="B04A0E"/>
                    </a:solidFill>
                    <a:effectLst>
                      <a:outerShdw blurRad="50800" dist="38100" dir="2700000" rotWithShape="0">
                        <a:srgbClr val="000000">
                          <a:alpha val="40000"/>
                        </a:srgbClr>
                      </a:outerShdw>
                    </a:effectLst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/>
                  <a:t>SANTÉ</a:t>
                </a:r>
              </a:p>
            </p:txBody>
          </p:sp>
        </p:grpSp>
        <p:sp>
          <p:nvSpPr>
            <p:cNvPr id="307" name="AutoShape 7"/>
            <p:cNvSpPr/>
            <p:nvPr/>
          </p:nvSpPr>
          <p:spPr>
            <a:xfrm rot="10800000">
              <a:off x="4258411" y="2727325"/>
              <a:ext cx="1903414" cy="105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797" y="0"/>
                  </a:lnTo>
                  <a:lnTo>
                    <a:pt x="10797" y="2160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08" name="AutoShape 8"/>
            <p:cNvSpPr/>
            <p:nvPr/>
          </p:nvSpPr>
          <p:spPr>
            <a:xfrm flipV="1">
              <a:off x="10512243" y="3459162"/>
              <a:ext cx="930276" cy="86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4" y="0"/>
                  </a:lnTo>
                  <a:lnTo>
                    <a:pt x="10804" y="2160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09" name="AutoShape 9"/>
            <p:cNvSpPr/>
            <p:nvPr/>
          </p:nvSpPr>
          <p:spPr>
            <a:xfrm>
              <a:off x="9820275" y="5540375"/>
              <a:ext cx="1582738" cy="61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10" name="AutoShape 10"/>
            <p:cNvSpPr/>
            <p:nvPr/>
          </p:nvSpPr>
          <p:spPr>
            <a:xfrm rot="16200000" flipH="1">
              <a:off x="7349331" y="6457157"/>
              <a:ext cx="1368426" cy="29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2" y="0"/>
                  </a:lnTo>
                  <a:lnTo>
                    <a:pt x="10802" y="2160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11" name="AutoShape 11"/>
            <p:cNvSpPr/>
            <p:nvPr/>
          </p:nvSpPr>
          <p:spPr>
            <a:xfrm flipH="1">
              <a:off x="4857750" y="5740400"/>
              <a:ext cx="1317625" cy="936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12" name="AutoShape 14"/>
            <p:cNvSpPr/>
            <p:nvPr/>
          </p:nvSpPr>
          <p:spPr>
            <a:xfrm rot="16200000" flipV="1">
              <a:off x="7066757" y="2901949"/>
              <a:ext cx="11493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13" name="AutoShape 19"/>
            <p:cNvSpPr/>
            <p:nvPr/>
          </p:nvSpPr>
          <p:spPr>
            <a:xfrm flipH="1">
              <a:off x="3652838" y="4662487"/>
              <a:ext cx="1681162" cy="21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797" y="0"/>
                  </a:lnTo>
                  <a:lnTo>
                    <a:pt x="10797" y="2160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14" name="AutoShape 20"/>
            <p:cNvSpPr/>
            <p:nvPr/>
          </p:nvSpPr>
          <p:spPr>
            <a:xfrm rot="16200000">
              <a:off x="9196386" y="2112963"/>
              <a:ext cx="2339976" cy="142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798" y="0"/>
                  </a:lnTo>
                  <a:lnTo>
                    <a:pt x="10798" y="21600"/>
                  </a:lnTo>
                  <a:lnTo>
                    <a:pt x="21600" y="21600"/>
                  </a:lnTo>
                </a:path>
              </a:pathLst>
            </a:custGeom>
            <a:ln w="57240">
              <a:solidFill>
                <a:schemeClr val="accent1"/>
              </a:solidFill>
              <a:tailEnd type="triangle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3674209" y="2022009"/>
            <a:ext cx="7371891" cy="4920272"/>
            <a:chOff x="3674209" y="2022009"/>
            <a:chExt cx="7371891" cy="4920272"/>
          </a:xfrm>
        </p:grpSpPr>
        <p:grpSp>
          <p:nvGrpSpPr>
            <p:cNvPr id="318" name="AutoShape 15"/>
            <p:cNvGrpSpPr/>
            <p:nvPr/>
          </p:nvGrpSpPr>
          <p:grpSpPr>
            <a:xfrm>
              <a:off x="9283982" y="2140018"/>
              <a:ext cx="1762118" cy="4186258"/>
              <a:chOff x="0" y="0"/>
              <a:chExt cx="1762116" cy="4186256"/>
            </a:xfrm>
          </p:grpSpPr>
          <p:sp>
            <p:nvSpPr>
              <p:cNvPr id="315" name="Figure"/>
              <p:cNvSpPr/>
              <p:nvPr/>
            </p:nvSpPr>
            <p:spPr>
              <a:xfrm>
                <a:off x="0" y="167929"/>
                <a:ext cx="1505004" cy="39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130" extrusionOk="0">
                    <a:moveTo>
                      <a:pt x="7325" y="18129"/>
                    </a:moveTo>
                    <a:lnTo>
                      <a:pt x="10738" y="13568"/>
                    </a:lnTo>
                    <a:lnTo>
                      <a:pt x="11504" y="15458"/>
                    </a:lnTo>
                    <a:lnTo>
                      <a:pt x="11504" y="15458"/>
                    </a:lnTo>
                    <a:cubicBezTo>
                      <a:pt x="17193" y="13935"/>
                      <a:pt x="20067" y="10623"/>
                      <a:pt x="18678" y="7194"/>
                    </a:cubicBezTo>
                    <a:lnTo>
                      <a:pt x="20210" y="10976"/>
                    </a:lnTo>
                    <a:cubicBezTo>
                      <a:pt x="21600" y="14405"/>
                      <a:pt x="18726" y="17716"/>
                      <a:pt x="13036" y="19239"/>
                    </a:cubicBezTo>
                    <a:lnTo>
                      <a:pt x="13803" y="21130"/>
                    </a:lnTo>
                    <a:close/>
                    <a:moveTo>
                      <a:pt x="19018" y="9111"/>
                    </a:moveTo>
                    <a:lnTo>
                      <a:pt x="19018" y="9111"/>
                    </a:lnTo>
                    <a:cubicBezTo>
                      <a:pt x="15880" y="5578"/>
                      <a:pt x="8651" y="3397"/>
                      <a:pt x="1533" y="3837"/>
                    </a:cubicBezTo>
                    <a:lnTo>
                      <a:pt x="0" y="56"/>
                    </a:lnTo>
                    <a:cubicBezTo>
                      <a:pt x="8504" y="-470"/>
                      <a:pt x="16867" y="2726"/>
                      <a:pt x="18678" y="7194"/>
                    </a:cubicBezTo>
                    <a:cubicBezTo>
                      <a:pt x="18936" y="7831"/>
                      <a:pt x="19050" y="8475"/>
                      <a:pt x="19018" y="9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Off val="-7647"/>
                    </a:schemeClr>
                  </a:gs>
                  <a:gs pos="100000">
                    <a:srgbClr val="C93938"/>
                  </a:gs>
                </a:gsLst>
                <a:lin ang="1134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6" name="Figure"/>
              <p:cNvSpPr/>
              <p:nvPr/>
            </p:nvSpPr>
            <p:spPr>
              <a:xfrm rot="4860000">
                <a:off x="-234927" y="453619"/>
                <a:ext cx="1893407" cy="1141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98"/>
                    </a:moveTo>
                    <a:lnTo>
                      <a:pt x="21600" y="598"/>
                    </a:lnTo>
                    <a:cubicBezTo>
                      <a:pt x="13730" y="2931"/>
                      <a:pt x="8182" y="11615"/>
                      <a:pt x="8182" y="21600"/>
                    </a:cubicBezTo>
                    <a:lnTo>
                      <a:pt x="0" y="21600"/>
                    </a:lnTo>
                    <a:cubicBezTo>
                      <a:pt x="0" y="9671"/>
                      <a:pt x="7839" y="0"/>
                      <a:pt x="17509" y="0"/>
                    </a:cubicBezTo>
                    <a:cubicBezTo>
                      <a:pt x="18887" y="0"/>
                      <a:pt x="20260" y="201"/>
                      <a:pt x="21600" y="598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7" name="Ligne"/>
              <p:cNvSpPr/>
              <p:nvPr/>
            </p:nvSpPr>
            <p:spPr>
              <a:xfrm rot="4860000">
                <a:off x="-1147771" y="1522422"/>
                <a:ext cx="4057658" cy="1141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079" y="598"/>
                    </a:moveTo>
                    <a:lnTo>
                      <a:pt x="10079" y="598"/>
                    </a:lnTo>
                    <a:cubicBezTo>
                      <a:pt x="6407" y="2931"/>
                      <a:pt x="3818" y="11615"/>
                      <a:pt x="3818" y="21600"/>
                    </a:cubicBezTo>
                    <a:lnTo>
                      <a:pt x="0" y="21600"/>
                    </a:lnTo>
                    <a:cubicBezTo>
                      <a:pt x="0" y="9671"/>
                      <a:pt x="3658" y="0"/>
                      <a:pt x="8170" y="0"/>
                    </a:cubicBezTo>
                    <a:lnTo>
                      <a:pt x="11988" y="0"/>
                    </a:lnTo>
                    <a:cubicBezTo>
                      <a:pt x="15450" y="0"/>
                      <a:pt x="18537" y="5770"/>
                      <a:pt x="19691" y="14400"/>
                    </a:cubicBezTo>
                    <a:lnTo>
                      <a:pt x="21600" y="14400"/>
                    </a:lnTo>
                    <a:lnTo>
                      <a:pt x="18249" y="21600"/>
                    </a:lnTo>
                    <a:lnTo>
                      <a:pt x="13964" y="14400"/>
                    </a:lnTo>
                    <a:lnTo>
                      <a:pt x="15873" y="14400"/>
                    </a:lnTo>
                    <a:lnTo>
                      <a:pt x="15873" y="14400"/>
                    </a:lnTo>
                    <a:cubicBezTo>
                      <a:pt x="14719" y="5770"/>
                      <a:pt x="11632" y="0"/>
                      <a:pt x="8170" y="0"/>
                    </a:cubicBezTo>
                  </a:path>
                </a:pathLst>
              </a:custGeom>
              <a:noFill/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22" name="AutoShape 16"/>
            <p:cNvGrpSpPr/>
            <p:nvPr/>
          </p:nvGrpSpPr>
          <p:grpSpPr>
            <a:xfrm>
              <a:off x="4971458" y="5973904"/>
              <a:ext cx="4967672" cy="968377"/>
              <a:chOff x="0" y="0"/>
              <a:chExt cx="4967670" cy="968375"/>
            </a:xfrm>
          </p:grpSpPr>
          <p:sp>
            <p:nvSpPr>
              <p:cNvPr id="319" name="Figure"/>
              <p:cNvSpPr/>
              <p:nvPr/>
            </p:nvSpPr>
            <p:spPr>
              <a:xfrm>
                <a:off x="0" y="0"/>
                <a:ext cx="4967671" cy="96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90" y="0"/>
                    </a:moveTo>
                    <a:lnTo>
                      <a:pt x="6754" y="7200"/>
                    </a:lnTo>
                    <a:lnTo>
                      <a:pt x="5065" y="7200"/>
                    </a:lnTo>
                    <a:lnTo>
                      <a:pt x="5065" y="7200"/>
                    </a:lnTo>
                    <a:cubicBezTo>
                      <a:pt x="6267" y="15830"/>
                      <a:pt x="9482" y="21600"/>
                      <a:pt x="13089" y="21600"/>
                    </a:cubicBezTo>
                    <a:lnTo>
                      <a:pt x="9712" y="21600"/>
                    </a:lnTo>
                    <a:cubicBezTo>
                      <a:pt x="6106" y="21600"/>
                      <a:pt x="2891" y="15830"/>
                      <a:pt x="1688" y="7200"/>
                    </a:cubicBezTo>
                    <a:lnTo>
                      <a:pt x="0" y="7200"/>
                    </a:lnTo>
                    <a:close/>
                    <a:moveTo>
                      <a:pt x="11401" y="21171"/>
                    </a:moveTo>
                    <a:lnTo>
                      <a:pt x="11401" y="21171"/>
                    </a:lnTo>
                    <a:cubicBezTo>
                      <a:pt x="15370" y="19132"/>
                      <a:pt x="18223" y="10278"/>
                      <a:pt x="18223" y="0"/>
                    </a:cubicBezTo>
                    <a:lnTo>
                      <a:pt x="21600" y="0"/>
                    </a:lnTo>
                    <a:cubicBezTo>
                      <a:pt x="21600" y="11929"/>
                      <a:pt x="17790" y="21600"/>
                      <a:pt x="13089" y="21600"/>
                    </a:cubicBezTo>
                    <a:cubicBezTo>
                      <a:pt x="12522" y="21600"/>
                      <a:pt x="11957" y="21456"/>
                      <a:pt x="11401" y="2117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Off val="-7647"/>
                    </a:schemeClr>
                  </a:gs>
                  <a:gs pos="100000">
                    <a:srgbClr val="C93938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0" name="Figure"/>
              <p:cNvSpPr/>
              <p:nvPr/>
            </p:nvSpPr>
            <p:spPr>
              <a:xfrm rot="10800000">
                <a:off x="2622013" y="-1"/>
                <a:ext cx="2345658" cy="968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29"/>
                    </a:moveTo>
                    <a:lnTo>
                      <a:pt x="21600" y="429"/>
                    </a:lnTo>
                    <a:cubicBezTo>
                      <a:pt x="13194" y="2468"/>
                      <a:pt x="7151" y="11322"/>
                      <a:pt x="7151" y="21600"/>
                    </a:cubicBezTo>
                    <a:lnTo>
                      <a:pt x="0" y="21600"/>
                    </a:lnTo>
                    <a:cubicBezTo>
                      <a:pt x="0" y="9671"/>
                      <a:pt x="8070" y="0"/>
                      <a:pt x="18024" y="0"/>
                    </a:cubicBezTo>
                    <a:cubicBezTo>
                      <a:pt x="19225" y="0"/>
                      <a:pt x="20423" y="144"/>
                      <a:pt x="21600" y="429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1" name="Ligne"/>
              <p:cNvSpPr/>
              <p:nvPr/>
            </p:nvSpPr>
            <p:spPr>
              <a:xfrm rot="10800000">
                <a:off x="0" y="-1"/>
                <a:ext cx="4967671" cy="968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99" y="429"/>
                    </a:moveTo>
                    <a:lnTo>
                      <a:pt x="10199" y="429"/>
                    </a:lnTo>
                    <a:cubicBezTo>
                      <a:pt x="6230" y="2468"/>
                      <a:pt x="3377" y="11322"/>
                      <a:pt x="3377" y="21600"/>
                    </a:cubicBezTo>
                    <a:lnTo>
                      <a:pt x="0" y="21600"/>
                    </a:lnTo>
                    <a:cubicBezTo>
                      <a:pt x="0" y="9671"/>
                      <a:pt x="3810" y="0"/>
                      <a:pt x="8511" y="0"/>
                    </a:cubicBezTo>
                    <a:lnTo>
                      <a:pt x="11888" y="0"/>
                    </a:lnTo>
                    <a:cubicBezTo>
                      <a:pt x="15494" y="0"/>
                      <a:pt x="18709" y="5770"/>
                      <a:pt x="19912" y="14400"/>
                    </a:cubicBezTo>
                    <a:lnTo>
                      <a:pt x="21600" y="14400"/>
                    </a:lnTo>
                    <a:lnTo>
                      <a:pt x="18710" y="21600"/>
                    </a:lnTo>
                    <a:lnTo>
                      <a:pt x="14846" y="14400"/>
                    </a:lnTo>
                    <a:lnTo>
                      <a:pt x="16535" y="14400"/>
                    </a:lnTo>
                    <a:lnTo>
                      <a:pt x="16535" y="14400"/>
                    </a:lnTo>
                    <a:cubicBezTo>
                      <a:pt x="15333" y="5770"/>
                      <a:pt x="12118" y="0"/>
                      <a:pt x="8511" y="0"/>
                    </a:cubicBezTo>
                  </a:path>
                </a:pathLst>
              </a:custGeom>
              <a:noFill/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26" name="AutoShape 17"/>
            <p:cNvGrpSpPr/>
            <p:nvPr/>
          </p:nvGrpSpPr>
          <p:grpSpPr>
            <a:xfrm>
              <a:off x="3674209" y="2022009"/>
              <a:ext cx="2754548" cy="3769282"/>
              <a:chOff x="0" y="0"/>
              <a:chExt cx="2754546" cy="3769280"/>
            </a:xfrm>
          </p:grpSpPr>
          <p:sp>
            <p:nvSpPr>
              <p:cNvPr id="323" name="Figure"/>
              <p:cNvSpPr/>
              <p:nvPr/>
            </p:nvSpPr>
            <p:spPr>
              <a:xfrm>
                <a:off x="462742" y="363224"/>
                <a:ext cx="2018328" cy="3406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52" h="21600" extrusionOk="0">
                    <a:moveTo>
                      <a:pt x="19952" y="4344"/>
                    </a:moveTo>
                    <a:lnTo>
                      <a:pt x="13196" y="7268"/>
                    </a:lnTo>
                    <a:lnTo>
                      <a:pt x="14735" y="5451"/>
                    </a:lnTo>
                    <a:lnTo>
                      <a:pt x="14735" y="5451"/>
                    </a:lnTo>
                    <a:cubicBezTo>
                      <a:pt x="9850" y="5161"/>
                      <a:pt x="4732" y="7154"/>
                      <a:pt x="1962" y="10426"/>
                    </a:cubicBezTo>
                    <a:lnTo>
                      <a:pt x="5039" y="6791"/>
                    </a:lnTo>
                    <a:cubicBezTo>
                      <a:pt x="7809" y="3520"/>
                      <a:pt x="12927" y="1527"/>
                      <a:pt x="17812" y="1817"/>
                    </a:cubicBezTo>
                    <a:lnTo>
                      <a:pt x="19350" y="0"/>
                    </a:lnTo>
                    <a:close/>
                    <a:moveTo>
                      <a:pt x="3779" y="8706"/>
                    </a:moveTo>
                    <a:lnTo>
                      <a:pt x="3779" y="8706"/>
                    </a:lnTo>
                    <a:cubicBezTo>
                      <a:pt x="1924" y="12544"/>
                      <a:pt x="3841" y="16371"/>
                      <a:pt x="8418" y="17966"/>
                    </a:cubicBezTo>
                    <a:lnTo>
                      <a:pt x="5340" y="21600"/>
                    </a:lnTo>
                    <a:cubicBezTo>
                      <a:pt x="-135" y="19692"/>
                      <a:pt x="-1648" y="14689"/>
                      <a:pt x="1962" y="10426"/>
                    </a:cubicBezTo>
                    <a:cubicBezTo>
                      <a:pt x="2480" y="9813"/>
                      <a:pt x="3090" y="9236"/>
                      <a:pt x="3779" y="870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Off val="-7647"/>
                    </a:schemeClr>
                  </a:gs>
                  <a:gs pos="100000">
                    <a:srgbClr val="C93938"/>
                  </a:gs>
                </a:gsLst>
                <a:lin ang="2067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4" name="Figure"/>
              <p:cNvSpPr/>
              <p:nvPr/>
            </p:nvSpPr>
            <p:spPr>
              <a:xfrm rot="17910683">
                <a:off x="54270" y="2174274"/>
                <a:ext cx="1711310" cy="1141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07"/>
                    </a:moveTo>
                    <a:lnTo>
                      <a:pt x="21600" y="607"/>
                    </a:lnTo>
                    <a:cubicBezTo>
                      <a:pt x="13756" y="2954"/>
                      <a:pt x="8231" y="11629"/>
                      <a:pt x="8231" y="21600"/>
                    </a:cubicBezTo>
                    <a:lnTo>
                      <a:pt x="0" y="21600"/>
                    </a:lnTo>
                    <a:cubicBezTo>
                      <a:pt x="0" y="9671"/>
                      <a:pt x="7828" y="0"/>
                      <a:pt x="17484" y="0"/>
                    </a:cubicBezTo>
                    <a:cubicBezTo>
                      <a:pt x="18871" y="0"/>
                      <a:pt x="20252" y="204"/>
                      <a:pt x="21600" y="607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5" name="Ligne"/>
              <p:cNvSpPr/>
              <p:nvPr/>
            </p:nvSpPr>
            <p:spPr>
              <a:xfrm rot="17910683">
                <a:off x="-457463" y="1313933"/>
                <a:ext cx="3669472" cy="1141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073" y="607"/>
                    </a:moveTo>
                    <a:lnTo>
                      <a:pt x="10073" y="607"/>
                    </a:lnTo>
                    <a:cubicBezTo>
                      <a:pt x="6415" y="2954"/>
                      <a:pt x="3839" y="11629"/>
                      <a:pt x="3839" y="21600"/>
                    </a:cubicBezTo>
                    <a:lnTo>
                      <a:pt x="0" y="21600"/>
                    </a:lnTo>
                    <a:cubicBezTo>
                      <a:pt x="0" y="9671"/>
                      <a:pt x="3651" y="0"/>
                      <a:pt x="8154" y="0"/>
                    </a:cubicBezTo>
                    <a:lnTo>
                      <a:pt x="11993" y="0"/>
                    </a:lnTo>
                    <a:cubicBezTo>
                      <a:pt x="15448" y="0"/>
                      <a:pt x="18529" y="5770"/>
                      <a:pt x="19681" y="14400"/>
                    </a:cubicBezTo>
                    <a:lnTo>
                      <a:pt x="21600" y="14400"/>
                    </a:lnTo>
                    <a:lnTo>
                      <a:pt x="18228" y="21600"/>
                    </a:lnTo>
                    <a:lnTo>
                      <a:pt x="13922" y="14400"/>
                    </a:lnTo>
                    <a:lnTo>
                      <a:pt x="15842" y="14400"/>
                    </a:lnTo>
                    <a:lnTo>
                      <a:pt x="15842" y="14400"/>
                    </a:lnTo>
                    <a:cubicBezTo>
                      <a:pt x="14690" y="5770"/>
                      <a:pt x="11610" y="0"/>
                      <a:pt x="8154" y="0"/>
                    </a:cubicBezTo>
                  </a:path>
                </a:pathLst>
              </a:custGeom>
              <a:noFill/>
              <a:ln w="936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9" presetClass="entr" presetSubtype="10" fill="hold" grpId="17" nodeType="afterEffect">
                                  <p:stCondLst>
                                    <p:cond delay="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17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 15" descr="Imag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843449"/>
            <a:ext cx="6849468" cy="424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 13" descr="Image 13"/>
          <p:cNvPicPr>
            <a:picLocks noChangeAspect="1"/>
          </p:cNvPicPr>
          <p:nvPr/>
        </p:nvPicPr>
        <p:blipFill>
          <a:blip r:embed="rId3">
            <a:extLst/>
          </a:blip>
          <a:srcRect l="1271"/>
          <a:stretch>
            <a:fillRect/>
          </a:stretch>
        </p:blipFill>
        <p:spPr>
          <a:xfrm>
            <a:off x="6849467" y="3870714"/>
            <a:ext cx="8996958" cy="283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 10" descr="Imag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9467" y="15248"/>
            <a:ext cx="8996958" cy="2739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 11" descr="Imag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5776" y="2754421"/>
            <a:ext cx="6913389" cy="189928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itre 1"/>
          <p:cNvSpPr txBox="1">
            <a:spLocks noGrp="1"/>
          </p:cNvSpPr>
          <p:nvPr>
            <p:ph type="ctrTitle"/>
          </p:nvPr>
        </p:nvSpPr>
        <p:spPr>
          <a:xfrm>
            <a:off x="6877613" y="2691219"/>
            <a:ext cx="9215953" cy="1332505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sz="4800" dirty="0"/>
              <a:t>Les PICNICS du </a:t>
            </a:r>
            <a:r>
              <a:rPr sz="4800" dirty="0" smtClean="0"/>
              <a:t>Collectif</a:t>
            </a:r>
            <a:endParaRPr sz="4800" dirty="0"/>
          </a:p>
        </p:txBody>
      </p:sp>
      <p:sp>
        <p:nvSpPr>
          <p:cNvPr id="334" name="Titre 1"/>
          <p:cNvSpPr txBox="1"/>
          <p:nvPr/>
        </p:nvSpPr>
        <p:spPr>
          <a:xfrm>
            <a:off x="388166" y="192901"/>
            <a:ext cx="861947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defTabSz="457200">
              <a:defRPr sz="4800">
                <a:solidFill>
                  <a:srgbClr val="EBEBEB"/>
                </a:solidFill>
              </a:defRPr>
            </a:lvl1pPr>
          </a:lstStyle>
          <a:p>
            <a:r>
              <a:t>ACTIONS du Collectif</a:t>
            </a:r>
          </a:p>
        </p:txBody>
      </p:sp>
      <p:sp>
        <p:nvSpPr>
          <p:cNvPr id="335" name="Titre 1"/>
          <p:cNvSpPr txBox="1"/>
          <p:nvPr/>
        </p:nvSpPr>
        <p:spPr>
          <a:xfrm>
            <a:off x="458957" y="5146747"/>
            <a:ext cx="8662832" cy="83099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defTabSz="457200">
              <a:defRPr sz="5400">
                <a:solidFill>
                  <a:schemeClr val="accent3"/>
                </a:solidFill>
              </a:defRPr>
            </a:lvl1pPr>
          </a:lstStyle>
          <a:p>
            <a:r>
              <a:rPr sz="4800" dirty="0" smtClean="0"/>
              <a:t>ATELIERS </a:t>
            </a:r>
            <a:r>
              <a:rPr sz="4800" dirty="0"/>
              <a:t>du Collectif</a:t>
            </a:r>
          </a:p>
        </p:txBody>
      </p:sp>
      <p:pic>
        <p:nvPicPr>
          <p:cNvPr id="336" name="Image 16" descr="Imag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39746" y="6949647"/>
            <a:ext cx="8206679" cy="3135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2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2" animBg="1" advAuto="0"/>
      <p:bldP spid="335" grpId="6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2249" y="2562534"/>
            <a:ext cx="5080001" cy="420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Titre 1"/>
          <p:cNvSpPr txBox="1"/>
          <p:nvPr/>
        </p:nvSpPr>
        <p:spPr>
          <a:xfrm>
            <a:off x="1296123" y="5156174"/>
            <a:ext cx="13380191" cy="182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r" defTabSz="914400">
              <a:defRPr sz="9600">
                <a:solidFill>
                  <a:srgbClr val="70AE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</a:t>
            </a:r>
            <a:r>
              <a:rPr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rPr>
              <a:t>nvironnement</a:t>
            </a:r>
            <a:r>
              <a:rPr>
                <a:solidFill>
                  <a:srgbClr val="800000"/>
                </a:solidFill>
              </a:rPr>
              <a:t>	</a:t>
            </a:r>
          </a:p>
        </p:txBody>
      </p:sp>
      <p:sp>
        <p:nvSpPr>
          <p:cNvPr id="353" name="Titre 1"/>
          <p:cNvSpPr txBox="1"/>
          <p:nvPr/>
        </p:nvSpPr>
        <p:spPr>
          <a:xfrm>
            <a:off x="141966" y="91737"/>
            <a:ext cx="9504982" cy="92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4400">
                <a:solidFill>
                  <a:srgbClr val="70A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Collectif DEMAIN Pays de Fayence</a:t>
            </a:r>
          </a:p>
        </p:txBody>
      </p:sp>
      <p:sp>
        <p:nvSpPr>
          <p:cNvPr id="354" name="Titre 1"/>
          <p:cNvSpPr txBox="1"/>
          <p:nvPr/>
        </p:nvSpPr>
        <p:spPr>
          <a:xfrm>
            <a:off x="13368337" y="-30588"/>
            <a:ext cx="1314451" cy="113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Bilan</a:t>
            </a:r>
            <a:endParaRPr sz="4600">
              <a:solidFill>
                <a:srgbClr val="FFFFFF"/>
              </a:solidFill>
            </a:endParaRPr>
          </a:p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2016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rcRect t="19139"/>
          <a:stretch>
            <a:fillRect/>
          </a:stretch>
        </p:blipFill>
        <p:spPr>
          <a:xfrm>
            <a:off x="7461250" y="2383263"/>
            <a:ext cx="8089900" cy="610001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itre 1"/>
          <p:cNvSpPr txBox="1"/>
          <p:nvPr/>
        </p:nvSpPr>
        <p:spPr>
          <a:xfrm>
            <a:off x="8170860" y="-67333"/>
            <a:ext cx="6084872" cy="78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3600"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Réduire les déchets : </a:t>
            </a:r>
          </a:p>
        </p:txBody>
      </p:sp>
      <p:sp>
        <p:nvSpPr>
          <p:cNvPr id="363" name="ZoneTexte 1"/>
          <p:cNvSpPr txBox="1"/>
          <p:nvPr/>
        </p:nvSpPr>
        <p:spPr>
          <a:xfrm>
            <a:off x="935739" y="1736033"/>
            <a:ext cx="7325074" cy="2186941"/>
          </a:xfrm>
          <a:prstGeom prst="rect">
            <a:avLst/>
          </a:prstGeom>
          <a:ln w="12700">
            <a:miter lim="400000"/>
          </a:ln>
          <a:effectLst>
            <a:outerShdw blurRad="50800" dist="27940" dir="5400000" rotWithShape="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 b="1">
                <a:solidFill>
                  <a:srgbClr val="FFFFFF"/>
                </a:solidFill>
              </a:defRPr>
            </a:pPr>
            <a:r>
              <a:t>ENQUETES du Collectif : </a:t>
            </a:r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1172670" lvl="1" indent="-342900">
              <a:buSzPct val="100000"/>
              <a:buChar char="-"/>
              <a:defRPr sz="2800" b="1">
                <a:solidFill>
                  <a:schemeClr val="accent3"/>
                </a:solidFill>
              </a:defRPr>
            </a:pPr>
            <a:r>
              <a:t>Associations sportives </a:t>
            </a:r>
            <a:endParaRPr>
              <a:solidFill>
                <a:srgbClr val="FFFFFF"/>
              </a:solidFill>
            </a:endParaRPr>
          </a:p>
          <a:p>
            <a:pPr marL="1172670" lvl="1" indent="-342900">
              <a:buSzPct val="100000"/>
              <a:buChar char="-"/>
              <a:defRPr sz="2800" b="1">
                <a:solidFill>
                  <a:schemeClr val="accent3"/>
                </a:solidFill>
              </a:defRPr>
            </a:pPr>
            <a:r>
              <a:t>Écoles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64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7952" y="3685759"/>
            <a:ext cx="5438750" cy="407906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ZoneTexte 9"/>
          <p:cNvSpPr txBox="1"/>
          <p:nvPr/>
        </p:nvSpPr>
        <p:spPr>
          <a:xfrm>
            <a:off x="7759028" y="1736033"/>
            <a:ext cx="7792122" cy="5565141"/>
          </a:xfrm>
          <a:prstGeom prst="rect">
            <a:avLst/>
          </a:prstGeom>
          <a:ln w="12700">
            <a:miter lim="400000"/>
          </a:ln>
          <a:effectLst>
            <a:outerShdw blurRad="50800" dist="27940" dir="5400000" rotWithShape="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 b="1">
                <a:solidFill>
                  <a:srgbClr val="FFFFFF"/>
                </a:solidFill>
              </a:defRPr>
            </a:pPr>
            <a:r>
              <a:t>BACS de recyclage + COMPOSTEURS</a:t>
            </a:r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342900" indent="-342900">
              <a:buSzPct val="100000"/>
              <a:buChar char="-"/>
              <a:defRPr sz="2400">
                <a:solidFill>
                  <a:srgbClr val="FFFFFF"/>
                </a:solidFill>
              </a:defRPr>
            </a:pPr>
            <a:endParaRPr/>
          </a:p>
          <a:p>
            <a:pPr marL="1172670" lvl="1" indent="-342900">
              <a:buSzPct val="100000"/>
              <a:buChar char="-"/>
              <a:defRPr sz="2800" b="1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Présences aux voeux des Maires</a:t>
            </a:r>
            <a:endParaRPr>
              <a:solidFill>
                <a:srgbClr val="FFFFFF"/>
              </a:solidFill>
            </a:endParaRPr>
          </a:p>
          <a:p>
            <a:pPr marL="1172670" lvl="1" indent="-342900">
              <a:buSzPct val="100000"/>
              <a:buChar char="-"/>
              <a:defRPr sz="2800" b="1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Et autres évènements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6" name="ZoneTexte 5"/>
          <p:cNvSpPr txBox="1"/>
          <p:nvPr/>
        </p:nvSpPr>
        <p:spPr>
          <a:xfrm rot="21080510">
            <a:off x="2146980" y="7182675"/>
            <a:ext cx="6427606" cy="2158366"/>
          </a:xfrm>
          <a:prstGeom prst="rect">
            <a:avLst/>
          </a:prstGeom>
          <a:gradFill>
            <a:gsLst>
              <a:gs pos="0">
                <a:srgbClr val="EE8352"/>
              </a:gs>
              <a:gs pos="100000">
                <a:schemeClr val="accent2">
                  <a:lumOff val="-9882"/>
                </a:schemeClr>
              </a:gs>
            </a:gsLst>
            <a:lin ang="5400000"/>
          </a:gradFill>
          <a:ln cap="rnd">
            <a:solidFill>
              <a:schemeClr val="accent2"/>
            </a:solidFill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4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dirty="0"/>
              <a:t>ATELIER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44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dirty="0"/>
              <a:t>Environnement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44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dirty="0"/>
              <a:t>Partenaire ABI Bagnols</a:t>
            </a:r>
          </a:p>
        </p:txBody>
      </p:sp>
      <p:pic>
        <p:nvPicPr>
          <p:cNvPr id="367" name="Image 14" descr="Imag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5009" y="8025634"/>
            <a:ext cx="5969001" cy="17526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Titre 1"/>
          <p:cNvSpPr txBox="1"/>
          <p:nvPr/>
        </p:nvSpPr>
        <p:spPr>
          <a:xfrm>
            <a:off x="323029" y="12573"/>
            <a:ext cx="13380191" cy="199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48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rPr dirty="0"/>
              <a:t>…Création de l’association </a:t>
            </a:r>
            <a:r>
              <a:rPr sz="6000" dirty="0"/>
              <a:t>COMPOST ’ TRI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grpId="6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3" animBg="1" advAuto="0"/>
      <p:bldP spid="367" grpId="6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 14" descr="Imag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477" y="2037520"/>
            <a:ext cx="7784527" cy="5830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 6" descr="Imag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8623" y="2037521"/>
            <a:ext cx="6434482" cy="6434482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itre 1"/>
          <p:cNvSpPr txBox="1"/>
          <p:nvPr/>
        </p:nvSpPr>
        <p:spPr>
          <a:xfrm>
            <a:off x="323029" y="59025"/>
            <a:ext cx="13380191" cy="199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ctr" defTabSz="914400">
              <a:defRPr sz="60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lvl1pPr>
          </a:lstStyle>
          <a:p>
            <a:r>
              <a:rPr dirty="0"/>
              <a:t>Un mandala géant pour une mer propre</a:t>
            </a:r>
          </a:p>
        </p:txBody>
      </p:sp>
      <p:sp>
        <p:nvSpPr>
          <p:cNvPr id="373" name="ZoneTexte 1"/>
          <p:cNvSpPr txBox="1"/>
          <p:nvPr/>
        </p:nvSpPr>
        <p:spPr>
          <a:xfrm>
            <a:off x="968109" y="1999364"/>
            <a:ext cx="7325074" cy="1958341"/>
          </a:xfrm>
          <a:prstGeom prst="rect">
            <a:avLst/>
          </a:prstGeom>
          <a:ln w="12700">
            <a:miter lim="400000"/>
          </a:ln>
          <a:effectLst>
            <a:outerShdw blurRad="50800" dist="27940" dir="5400000" rotWithShape="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>
                <a:solidFill>
                  <a:srgbClr val="0000FF"/>
                </a:solidFill>
              </a:defRPr>
            </a:pPr>
            <a:r>
              <a:t>Saint Aygulf </a:t>
            </a:r>
            <a:endParaRPr>
              <a:solidFill>
                <a:srgbClr val="FFFFFF"/>
              </a:solidFill>
            </a:endParaRPr>
          </a:p>
          <a:p>
            <a:pPr>
              <a:defRPr sz="4000">
                <a:solidFill>
                  <a:srgbClr val="0000FF"/>
                </a:solidFill>
              </a:defRPr>
            </a:pPr>
            <a:r>
              <a:t>D. 11 décembre 2016 </a:t>
            </a:r>
          </a:p>
        </p:txBody>
      </p:sp>
      <p:sp>
        <p:nvSpPr>
          <p:cNvPr id="374" name="ZoneTexte 3"/>
          <p:cNvSpPr txBox="1"/>
          <p:nvPr/>
        </p:nvSpPr>
        <p:spPr>
          <a:xfrm>
            <a:off x="8981479" y="7370974"/>
            <a:ext cx="6705005" cy="5867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AF1D4"/>
                </a:solidFill>
              </a:defRPr>
            </a:lvl1pPr>
          </a:lstStyle>
          <a:p>
            <a:r>
              <a:rPr dirty="0"/>
              <a:t>Vue de DRONE</a:t>
            </a:r>
          </a:p>
        </p:txBody>
      </p:sp>
      <p:sp>
        <p:nvSpPr>
          <p:cNvPr id="375" name="ZoneTexte 5"/>
          <p:cNvSpPr txBox="1"/>
          <p:nvPr/>
        </p:nvSpPr>
        <p:spPr>
          <a:xfrm rot="21080510">
            <a:off x="586297" y="7748579"/>
            <a:ext cx="5438262" cy="1472566"/>
          </a:xfrm>
          <a:prstGeom prst="rect">
            <a:avLst/>
          </a:prstGeom>
          <a:gradFill>
            <a:gsLst>
              <a:gs pos="0">
                <a:srgbClr val="EE8352"/>
              </a:gs>
              <a:gs pos="100000">
                <a:schemeClr val="accent2">
                  <a:lumOff val="-9882"/>
                </a:schemeClr>
              </a:gs>
            </a:gsLst>
            <a:lin ang="5400000"/>
          </a:gradFill>
          <a:ln cap="rnd">
            <a:solidFill>
              <a:schemeClr val="accent2"/>
            </a:solidFill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4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ATELIER</a:t>
            </a:r>
            <a:endParaRPr>
              <a:solidFill>
                <a:srgbClr val="FFFFFF"/>
              </a:solidFill>
            </a:endParaRPr>
          </a:p>
          <a:p>
            <a:pPr algn="ctr">
              <a:defRPr sz="4400" b="1">
                <a:solidFill>
                  <a:srgbClr val="50B9C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Environnement</a:t>
            </a:r>
          </a:p>
        </p:txBody>
      </p:sp>
      <p:sp>
        <p:nvSpPr>
          <p:cNvPr id="376" name="Connecteur droit avec flèche 9"/>
          <p:cNvSpPr/>
          <p:nvPr/>
        </p:nvSpPr>
        <p:spPr>
          <a:xfrm>
            <a:off x="9699263" y="3283923"/>
            <a:ext cx="4428450" cy="1"/>
          </a:xfrm>
          <a:prstGeom prst="line">
            <a:avLst/>
          </a:prstGeom>
          <a:ln w="38100" cap="rnd">
            <a:solidFill>
              <a:srgbClr val="0000FF"/>
            </a:solidFill>
            <a:headEnd type="triangle"/>
            <a:tailEnd type="triangle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ZoneTexte 10"/>
          <p:cNvSpPr txBox="1"/>
          <p:nvPr/>
        </p:nvSpPr>
        <p:spPr>
          <a:xfrm>
            <a:off x="10949747" y="2385023"/>
            <a:ext cx="1762820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0000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50 m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3" presetClass="entr" presetSubtype="16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1" animBg="1" advAuto="0"/>
      <p:bldP spid="376" grpId="3" animBg="1" advAuto="0"/>
      <p:bldP spid="377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re 1"/>
          <p:cNvSpPr txBox="1"/>
          <p:nvPr/>
        </p:nvSpPr>
        <p:spPr>
          <a:xfrm>
            <a:off x="2126393" y="3715901"/>
            <a:ext cx="12549921" cy="349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algn="r" defTabSz="914400">
              <a:defRPr sz="9600">
                <a:solidFill>
                  <a:schemeClr val="accent1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Agriculture Alimentation</a:t>
            </a:r>
          </a:p>
        </p:txBody>
      </p:sp>
      <p:sp>
        <p:nvSpPr>
          <p:cNvPr id="382" name="Titre 1"/>
          <p:cNvSpPr txBox="1"/>
          <p:nvPr/>
        </p:nvSpPr>
        <p:spPr>
          <a:xfrm>
            <a:off x="141966" y="91737"/>
            <a:ext cx="9504982" cy="92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>
            <a:lvl1pPr defTabSz="914400">
              <a:defRPr sz="4400">
                <a:solidFill>
                  <a:srgbClr val="70A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Collectif DEMAIN Pays de Fayence</a:t>
            </a:r>
          </a:p>
        </p:txBody>
      </p:sp>
      <p:sp>
        <p:nvSpPr>
          <p:cNvPr id="383" name="Titre 1"/>
          <p:cNvSpPr txBox="1"/>
          <p:nvPr/>
        </p:nvSpPr>
        <p:spPr>
          <a:xfrm>
            <a:off x="13368337" y="-30588"/>
            <a:ext cx="1314451" cy="113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Bilan</a:t>
            </a:r>
            <a:endParaRPr sz="4600">
              <a:solidFill>
                <a:srgbClr val="FFFFFF"/>
              </a:solidFill>
            </a:endParaRPr>
          </a:p>
          <a:p>
            <a:pPr algn="ctr" defTabSz="914400">
              <a:defRPr sz="2800">
                <a:solidFill>
                  <a:srgbClr val="00B0F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2016</a:t>
            </a:r>
          </a:p>
        </p:txBody>
      </p:sp>
      <p:pic>
        <p:nvPicPr>
          <p:cNvPr id="38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445" y="2792001"/>
            <a:ext cx="5803901" cy="38862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390" name="Titre 1"/>
          <p:cNvSpPr txBox="1"/>
          <p:nvPr/>
        </p:nvSpPr>
        <p:spPr>
          <a:xfrm>
            <a:off x="659005" y="1539464"/>
            <a:ext cx="10784828" cy="11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2974" tIns="82974" rIns="82974" bIns="82974" anchor="ctr">
            <a:spAutoFit/>
          </a:bodyPr>
          <a:lstStyle/>
          <a:p>
            <a:pPr defTabSz="914400">
              <a:defRPr sz="6600">
                <a:solidFill>
                  <a:schemeClr val="accent3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Fontastique"/>
                <a:ea typeface="Fontastique"/>
                <a:cs typeface="Fontastique"/>
                <a:sym typeface="Fontastique"/>
              </a:defRPr>
            </a:pPr>
            <a:r>
              <a:t>… planter des fruitiers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4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animBg="1" advAuto="0"/>
      <p:bldP spid="390" grpId="4" animBg="1" advAuto="0"/>
    </p:bldLst>
  </p:timing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0000FF"/>
      </a:hlink>
      <a:folHlink>
        <a:srgbClr val="FF00FF"/>
      </a:folHlink>
    </a:clrScheme>
    <a:fontScheme name="Io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8297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8297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0000FF"/>
      </a:hlink>
      <a:folHlink>
        <a:srgbClr val="FF00FF"/>
      </a:folHlink>
    </a:clrScheme>
    <a:fontScheme name="Io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8297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8297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727</Words>
  <Application>Microsoft Macintosh PowerPoint</Application>
  <PresentationFormat>Personnalisé</PresentationFormat>
  <Paragraphs>224</Paragraphs>
  <Slides>28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Ion</vt:lpstr>
      <vt:lpstr>Présentation PowerPoint</vt:lpstr>
      <vt:lpstr>Suite au Film « DEMAIN »</vt:lpstr>
      <vt:lpstr>L’objectif du Collectif DEMAIN-PdF</vt:lpstr>
      <vt:lpstr>Présentation PowerPoint</vt:lpstr>
      <vt:lpstr>Les PICNICS du Collectif</vt:lpstr>
      <vt:lpstr>Présentation PowerPoint</vt:lpstr>
      <vt:lpstr>Présentation PowerPoint</vt:lpstr>
      <vt:lpstr>Présentation PowerPoint</vt:lpstr>
      <vt:lpstr>Présentation PowerPoint</vt:lpstr>
      <vt:lpstr>" l'AMAP en Pays de Fayence  à Tassy à Tourrettes.  9 producteurs locaux dont 6 en BIO. </vt:lpstr>
      <vt:lpstr>- Groupement d'Achat,  - fonctionnement coopératif, - apprendre à consommer  - favoriser les produits locaux - se préparer collectivement  à devenir "autosuffisants" </vt:lpstr>
      <vt:lpstr>Présentation PowerPoint</vt:lpstr>
      <vt:lpstr>Présentation PowerPoint</vt:lpstr>
      <vt:lpstr>Présentation PowerPoint</vt:lpstr>
      <vt:lpstr>Une Monnaie Locale  dans le Canton de Fayence !?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bb bb</cp:lastModifiedBy>
  <cp:revision>13</cp:revision>
  <dcterms:modified xsi:type="dcterms:W3CDTF">2019-04-10T14:30:42Z</dcterms:modified>
</cp:coreProperties>
</file>